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50" r:id="rId2"/>
  </p:sldMasterIdLst>
  <p:notesMasterIdLst>
    <p:notesMasterId r:id="rId24"/>
  </p:notesMasterIdLst>
  <p:sldIdLst>
    <p:sldId id="1128" r:id="rId3"/>
    <p:sldId id="1153" r:id="rId4"/>
    <p:sldId id="1196" r:id="rId5"/>
    <p:sldId id="1205" r:id="rId6"/>
    <p:sldId id="1198" r:id="rId7"/>
    <p:sldId id="1197" r:id="rId8"/>
    <p:sldId id="1207" r:id="rId9"/>
    <p:sldId id="1219" r:id="rId10"/>
    <p:sldId id="1212" r:id="rId11"/>
    <p:sldId id="1218" r:id="rId12"/>
    <p:sldId id="1222" r:id="rId13"/>
    <p:sldId id="1216" r:id="rId14"/>
    <p:sldId id="1220" r:id="rId15"/>
    <p:sldId id="1221" r:id="rId16"/>
    <p:sldId id="1214" r:id="rId17"/>
    <p:sldId id="1204" r:id="rId18"/>
    <p:sldId id="1224" r:id="rId19"/>
    <p:sldId id="1225" r:id="rId20"/>
    <p:sldId id="1226" r:id="rId21"/>
    <p:sldId id="1194" r:id="rId22"/>
    <p:sldId id="11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r" initials="Y" lastIdx="1" clrIdx="0"/>
  <p:cmAuthor id="2" name="郭 晨" initials="郭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B4E"/>
    <a:srgbClr val="FFFFFF"/>
    <a:srgbClr val="FBFBFB"/>
    <a:srgbClr val="0B1D1E"/>
    <a:srgbClr val="3A6393"/>
    <a:srgbClr val="0070C0"/>
    <a:srgbClr val="476BAB"/>
    <a:srgbClr val="6D89BC"/>
    <a:srgbClr val="405888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89474" autoAdjust="0"/>
  </p:normalViewPr>
  <p:slideViewPr>
    <p:cSldViewPr snapToGrid="0">
      <p:cViewPr varScale="1">
        <p:scale>
          <a:sx n="142" d="100"/>
          <a:sy n="142" d="100"/>
        </p:scale>
        <p:origin x="3066" y="102"/>
      </p:cViewPr>
      <p:guideLst>
        <p:guide orient="horz" pos="2183"/>
        <p:guide pos="3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0813B-887F-462E-BEF3-C8F7D3215C6E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D04AFE2-B82C-40B8-8C83-34D5214CB6AB}">
      <dgm:prSet phldrT="[文本]"/>
      <dgm:spPr/>
      <dgm:t>
        <a:bodyPr/>
        <a:lstStyle/>
        <a:p>
          <a:r>
            <a:rPr lang="en-US" alt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Lithography Simulation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67C79B-8FAD-42C6-8EC8-D857983F983A}" type="parTrans" cxnId="{72E3089A-4B39-46D5-BDF6-44D41B3E98C6}">
      <dgm:prSet/>
      <dgm:spPr/>
      <dgm:t>
        <a:bodyPr/>
        <a:lstStyle/>
        <a:p>
          <a:endParaRPr lang="zh-CN" altLang="en-US"/>
        </a:p>
      </dgm:t>
    </dgm:pt>
    <dgm:pt modelId="{CE138BE9-487E-4855-9915-11A064F3F52F}" type="sibTrans" cxnId="{72E3089A-4B39-46D5-BDF6-44D41B3E98C6}">
      <dgm:prSet/>
      <dgm:spPr/>
      <dgm:t>
        <a:bodyPr/>
        <a:lstStyle/>
        <a:p>
          <a:endParaRPr lang="zh-CN" altLang="en-US"/>
        </a:p>
      </dgm:t>
    </dgm:pt>
    <dgm:pt modelId="{5A9B5E29-9900-41F3-AC21-24539BFC2293}">
      <dgm:prSet phldrT="[文本]"/>
      <dgm:spPr/>
      <dgm:t>
        <a:bodyPr/>
        <a:lstStyle/>
        <a:p>
          <a:pPr>
            <a:buNone/>
          </a:pP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Database and Pattern Recognition</a:t>
          </a:r>
          <a:endParaRPr lang="zh-CN" altLang="en-US" dirty="0"/>
        </a:p>
      </dgm:t>
    </dgm:pt>
    <dgm:pt modelId="{48681989-C8E3-444F-99F4-ECD4EAB231DC}" type="parTrans" cxnId="{AB10D327-D16E-4F45-A696-3E647D3BB587}">
      <dgm:prSet/>
      <dgm:spPr/>
      <dgm:t>
        <a:bodyPr/>
        <a:lstStyle/>
        <a:p>
          <a:endParaRPr lang="zh-CN" altLang="en-US"/>
        </a:p>
      </dgm:t>
    </dgm:pt>
    <dgm:pt modelId="{F99BE549-99DE-44B0-B6EC-E503BD88466A}" type="sibTrans" cxnId="{AB10D327-D16E-4F45-A696-3E647D3BB587}">
      <dgm:prSet/>
      <dgm:spPr/>
      <dgm:t>
        <a:bodyPr/>
        <a:lstStyle/>
        <a:p>
          <a:endParaRPr lang="zh-CN" altLang="en-US"/>
        </a:p>
      </dgm:t>
    </dgm:pt>
    <dgm:pt modelId="{D87016FF-8793-4338-95D2-7270B625127F}">
      <dgm:prSet phldrT="[文本]"/>
      <dgm:spPr/>
      <dgm:t>
        <a:bodyPr/>
        <a:lstStyle/>
        <a:p>
          <a:pPr>
            <a:buNone/>
          </a:pP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Machine Learning</a:t>
          </a:r>
          <a:endParaRPr lang="zh-CN" altLang="en-US" dirty="0"/>
        </a:p>
      </dgm:t>
    </dgm:pt>
    <dgm:pt modelId="{69A3D701-374F-4F43-8388-C7FFDC131C69}" type="parTrans" cxnId="{98F17BE3-AED3-4D2B-9BAA-C617B59A6F70}">
      <dgm:prSet/>
      <dgm:spPr/>
      <dgm:t>
        <a:bodyPr/>
        <a:lstStyle/>
        <a:p>
          <a:endParaRPr lang="zh-CN" altLang="en-US"/>
        </a:p>
      </dgm:t>
    </dgm:pt>
    <dgm:pt modelId="{072CE7A0-1529-4279-90F2-A4EB8528D719}" type="sibTrans" cxnId="{98F17BE3-AED3-4D2B-9BAA-C617B59A6F70}">
      <dgm:prSet/>
      <dgm:spPr/>
      <dgm:t>
        <a:bodyPr/>
        <a:lstStyle/>
        <a:p>
          <a:endParaRPr lang="zh-CN" altLang="en-US"/>
        </a:p>
      </dgm:t>
    </dgm:pt>
    <dgm:pt modelId="{AD953201-B247-4BAD-9F04-979BCFBDDFE0}" type="pres">
      <dgm:prSet presAssocID="{7750813B-887F-462E-BEF3-C8F7D3215C6E}" presName="rootnode" presStyleCnt="0">
        <dgm:presLayoutVars>
          <dgm:chMax/>
          <dgm:chPref/>
          <dgm:dir/>
          <dgm:animLvl val="lvl"/>
        </dgm:presLayoutVars>
      </dgm:prSet>
      <dgm:spPr/>
    </dgm:pt>
    <dgm:pt modelId="{A12F01CA-1F0E-4508-B690-EDDFB0B5EB4C}" type="pres">
      <dgm:prSet presAssocID="{6D04AFE2-B82C-40B8-8C83-34D5214CB6AB}" presName="composite" presStyleCnt="0"/>
      <dgm:spPr/>
    </dgm:pt>
    <dgm:pt modelId="{5A5BF505-9AB5-44FC-B9AB-2483B528F479}" type="pres">
      <dgm:prSet presAssocID="{6D04AFE2-B82C-40B8-8C83-34D5214CB6AB}" presName="LShape" presStyleLbl="alignNode1" presStyleIdx="0" presStyleCnt="5"/>
      <dgm:spPr/>
    </dgm:pt>
    <dgm:pt modelId="{2F7F25C9-4471-4C6E-9BCD-021D40596B8B}" type="pres">
      <dgm:prSet presAssocID="{6D04AFE2-B82C-40B8-8C83-34D5214CB6AB}" presName="ParentText" presStyleLbl="revTx" presStyleIdx="0" presStyleCnt="3" custScaleY="65139" custLinFactNeighborY="-14006">
        <dgm:presLayoutVars>
          <dgm:chMax val="0"/>
          <dgm:chPref val="0"/>
          <dgm:bulletEnabled val="1"/>
        </dgm:presLayoutVars>
      </dgm:prSet>
      <dgm:spPr/>
    </dgm:pt>
    <dgm:pt modelId="{9FDE90A5-114F-43D3-8383-80351ED41439}" type="pres">
      <dgm:prSet presAssocID="{6D04AFE2-B82C-40B8-8C83-34D5214CB6AB}" presName="Triangle" presStyleLbl="alignNode1" presStyleIdx="1" presStyleCnt="5"/>
      <dgm:spPr/>
    </dgm:pt>
    <dgm:pt modelId="{7BF9E4FE-43A4-43A2-845E-75C0D6418706}" type="pres">
      <dgm:prSet presAssocID="{CE138BE9-487E-4855-9915-11A064F3F52F}" presName="sibTrans" presStyleCnt="0"/>
      <dgm:spPr/>
    </dgm:pt>
    <dgm:pt modelId="{25AD4944-5EBF-47D0-8023-BC426FB7D186}" type="pres">
      <dgm:prSet presAssocID="{CE138BE9-487E-4855-9915-11A064F3F52F}" presName="space" presStyleCnt="0"/>
      <dgm:spPr/>
    </dgm:pt>
    <dgm:pt modelId="{2D21BEF6-FD41-4C54-BF37-46BBF2E01B12}" type="pres">
      <dgm:prSet presAssocID="{5A9B5E29-9900-41F3-AC21-24539BFC2293}" presName="composite" presStyleCnt="0"/>
      <dgm:spPr/>
    </dgm:pt>
    <dgm:pt modelId="{B9FF27F4-0342-410E-AA04-29BBCA7E70B0}" type="pres">
      <dgm:prSet presAssocID="{5A9B5E29-9900-41F3-AC21-24539BFC2293}" presName="LShape" presStyleLbl="alignNode1" presStyleIdx="2" presStyleCnt="5"/>
      <dgm:spPr/>
    </dgm:pt>
    <dgm:pt modelId="{78157DCC-F644-4F56-B089-A1D6CE88B008}" type="pres">
      <dgm:prSet presAssocID="{5A9B5E29-9900-41F3-AC21-24539BFC2293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7A444C3-4225-4454-9223-A7663C90E77C}" type="pres">
      <dgm:prSet presAssocID="{5A9B5E29-9900-41F3-AC21-24539BFC2293}" presName="Triangle" presStyleLbl="alignNode1" presStyleIdx="3" presStyleCnt="5"/>
      <dgm:spPr/>
    </dgm:pt>
    <dgm:pt modelId="{33483ED8-D2C7-481E-B4A3-0E6BECE44117}" type="pres">
      <dgm:prSet presAssocID="{F99BE549-99DE-44B0-B6EC-E503BD88466A}" presName="sibTrans" presStyleCnt="0"/>
      <dgm:spPr/>
    </dgm:pt>
    <dgm:pt modelId="{5CCD8B69-D14F-4108-99EA-5CAAB8D56C32}" type="pres">
      <dgm:prSet presAssocID="{F99BE549-99DE-44B0-B6EC-E503BD88466A}" presName="space" presStyleCnt="0"/>
      <dgm:spPr/>
    </dgm:pt>
    <dgm:pt modelId="{176163A2-C7DF-4EB5-90C8-2DBCBA60C367}" type="pres">
      <dgm:prSet presAssocID="{D87016FF-8793-4338-95D2-7270B625127F}" presName="composite" presStyleCnt="0"/>
      <dgm:spPr/>
    </dgm:pt>
    <dgm:pt modelId="{42B82811-6E2B-4CA0-A0BC-DAAF6A078771}" type="pres">
      <dgm:prSet presAssocID="{D87016FF-8793-4338-95D2-7270B625127F}" presName="LShape" presStyleLbl="alignNode1" presStyleIdx="4" presStyleCnt="5"/>
      <dgm:spPr/>
    </dgm:pt>
    <dgm:pt modelId="{4C63E2A5-01EB-4C52-9C72-A4BB02DC7657}" type="pres">
      <dgm:prSet presAssocID="{D87016FF-8793-4338-95D2-7270B625127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2260F0F-2C0E-4E30-AEA8-0B5DC5377603}" type="presOf" srcId="{D87016FF-8793-4338-95D2-7270B625127F}" destId="{4C63E2A5-01EB-4C52-9C72-A4BB02DC7657}" srcOrd="0" destOrd="0" presId="urn:microsoft.com/office/officeart/2009/3/layout/StepUpProcess"/>
    <dgm:cxn modelId="{1970BA14-9484-46C3-BB59-29A58124066F}" type="presOf" srcId="{5A9B5E29-9900-41F3-AC21-24539BFC2293}" destId="{78157DCC-F644-4F56-B089-A1D6CE88B008}" srcOrd="0" destOrd="0" presId="urn:microsoft.com/office/officeart/2009/3/layout/StepUpProcess"/>
    <dgm:cxn modelId="{BEEE7F1B-1E21-4D11-95EB-AA3055F2E667}" type="presOf" srcId="{7750813B-887F-462E-BEF3-C8F7D3215C6E}" destId="{AD953201-B247-4BAD-9F04-979BCFBDDFE0}" srcOrd="0" destOrd="0" presId="urn:microsoft.com/office/officeart/2009/3/layout/StepUpProcess"/>
    <dgm:cxn modelId="{AB10D327-D16E-4F45-A696-3E647D3BB587}" srcId="{7750813B-887F-462E-BEF3-C8F7D3215C6E}" destId="{5A9B5E29-9900-41F3-AC21-24539BFC2293}" srcOrd="1" destOrd="0" parTransId="{48681989-C8E3-444F-99F4-ECD4EAB231DC}" sibTransId="{F99BE549-99DE-44B0-B6EC-E503BD88466A}"/>
    <dgm:cxn modelId="{72E3089A-4B39-46D5-BDF6-44D41B3E98C6}" srcId="{7750813B-887F-462E-BEF3-C8F7D3215C6E}" destId="{6D04AFE2-B82C-40B8-8C83-34D5214CB6AB}" srcOrd="0" destOrd="0" parTransId="{5567C79B-8FAD-42C6-8EC8-D857983F983A}" sibTransId="{CE138BE9-487E-4855-9915-11A064F3F52F}"/>
    <dgm:cxn modelId="{815C1A9A-F754-4F89-AAB7-EBD8FA31EE9C}" type="presOf" srcId="{6D04AFE2-B82C-40B8-8C83-34D5214CB6AB}" destId="{2F7F25C9-4471-4C6E-9BCD-021D40596B8B}" srcOrd="0" destOrd="0" presId="urn:microsoft.com/office/officeart/2009/3/layout/StepUpProcess"/>
    <dgm:cxn modelId="{98F17BE3-AED3-4D2B-9BAA-C617B59A6F70}" srcId="{7750813B-887F-462E-BEF3-C8F7D3215C6E}" destId="{D87016FF-8793-4338-95D2-7270B625127F}" srcOrd="2" destOrd="0" parTransId="{69A3D701-374F-4F43-8388-C7FFDC131C69}" sibTransId="{072CE7A0-1529-4279-90F2-A4EB8528D719}"/>
    <dgm:cxn modelId="{55297B88-2F46-4691-AB6E-4B33246598FF}" type="presParOf" srcId="{AD953201-B247-4BAD-9F04-979BCFBDDFE0}" destId="{A12F01CA-1F0E-4508-B690-EDDFB0B5EB4C}" srcOrd="0" destOrd="0" presId="urn:microsoft.com/office/officeart/2009/3/layout/StepUpProcess"/>
    <dgm:cxn modelId="{7B6A15D8-1B2A-449A-9C3F-4E2B9ED8AD4A}" type="presParOf" srcId="{A12F01CA-1F0E-4508-B690-EDDFB0B5EB4C}" destId="{5A5BF505-9AB5-44FC-B9AB-2483B528F479}" srcOrd="0" destOrd="0" presId="urn:microsoft.com/office/officeart/2009/3/layout/StepUpProcess"/>
    <dgm:cxn modelId="{89B571C5-6AED-47E8-BB9E-5ABC0002FAE5}" type="presParOf" srcId="{A12F01CA-1F0E-4508-B690-EDDFB0B5EB4C}" destId="{2F7F25C9-4471-4C6E-9BCD-021D40596B8B}" srcOrd="1" destOrd="0" presId="urn:microsoft.com/office/officeart/2009/3/layout/StepUpProcess"/>
    <dgm:cxn modelId="{4515385E-D91F-4D69-91E3-46E34CD9989E}" type="presParOf" srcId="{A12F01CA-1F0E-4508-B690-EDDFB0B5EB4C}" destId="{9FDE90A5-114F-43D3-8383-80351ED41439}" srcOrd="2" destOrd="0" presId="urn:microsoft.com/office/officeart/2009/3/layout/StepUpProcess"/>
    <dgm:cxn modelId="{BF3D6EB9-81E0-47CD-8848-B8521BD8C258}" type="presParOf" srcId="{AD953201-B247-4BAD-9F04-979BCFBDDFE0}" destId="{7BF9E4FE-43A4-43A2-845E-75C0D6418706}" srcOrd="1" destOrd="0" presId="urn:microsoft.com/office/officeart/2009/3/layout/StepUpProcess"/>
    <dgm:cxn modelId="{B8109B53-04B9-4D87-ABEC-8E2D47BCFC5A}" type="presParOf" srcId="{7BF9E4FE-43A4-43A2-845E-75C0D6418706}" destId="{25AD4944-5EBF-47D0-8023-BC426FB7D186}" srcOrd="0" destOrd="0" presId="urn:microsoft.com/office/officeart/2009/3/layout/StepUpProcess"/>
    <dgm:cxn modelId="{FC265A0F-39FB-4969-93AC-E10EF08C4A14}" type="presParOf" srcId="{AD953201-B247-4BAD-9F04-979BCFBDDFE0}" destId="{2D21BEF6-FD41-4C54-BF37-46BBF2E01B12}" srcOrd="2" destOrd="0" presId="urn:microsoft.com/office/officeart/2009/3/layout/StepUpProcess"/>
    <dgm:cxn modelId="{A75F2715-8EA4-4771-9D73-96A8B4B2248E}" type="presParOf" srcId="{2D21BEF6-FD41-4C54-BF37-46BBF2E01B12}" destId="{B9FF27F4-0342-410E-AA04-29BBCA7E70B0}" srcOrd="0" destOrd="0" presId="urn:microsoft.com/office/officeart/2009/3/layout/StepUpProcess"/>
    <dgm:cxn modelId="{C2353ED1-59B2-4093-9F51-4CD32C16716A}" type="presParOf" srcId="{2D21BEF6-FD41-4C54-BF37-46BBF2E01B12}" destId="{78157DCC-F644-4F56-B089-A1D6CE88B008}" srcOrd="1" destOrd="0" presId="urn:microsoft.com/office/officeart/2009/3/layout/StepUpProcess"/>
    <dgm:cxn modelId="{9F76E703-9CE3-48A3-8A01-845E7B4C1C2A}" type="presParOf" srcId="{2D21BEF6-FD41-4C54-BF37-46BBF2E01B12}" destId="{07A444C3-4225-4454-9223-A7663C90E77C}" srcOrd="2" destOrd="0" presId="urn:microsoft.com/office/officeart/2009/3/layout/StepUpProcess"/>
    <dgm:cxn modelId="{FE148FFA-23D5-4B01-8F14-87D70D8E2EB8}" type="presParOf" srcId="{AD953201-B247-4BAD-9F04-979BCFBDDFE0}" destId="{33483ED8-D2C7-481E-B4A3-0E6BECE44117}" srcOrd="3" destOrd="0" presId="urn:microsoft.com/office/officeart/2009/3/layout/StepUpProcess"/>
    <dgm:cxn modelId="{C15958F0-A338-4209-A7C6-69417628EB67}" type="presParOf" srcId="{33483ED8-D2C7-481E-B4A3-0E6BECE44117}" destId="{5CCD8B69-D14F-4108-99EA-5CAAB8D56C32}" srcOrd="0" destOrd="0" presId="urn:microsoft.com/office/officeart/2009/3/layout/StepUpProcess"/>
    <dgm:cxn modelId="{EB662322-3BF8-4E9A-A758-B6F3AEB6E631}" type="presParOf" srcId="{AD953201-B247-4BAD-9F04-979BCFBDDFE0}" destId="{176163A2-C7DF-4EB5-90C8-2DBCBA60C367}" srcOrd="4" destOrd="0" presId="urn:microsoft.com/office/officeart/2009/3/layout/StepUpProcess"/>
    <dgm:cxn modelId="{DD58839A-2371-4C28-9205-F8DE9DF9805E}" type="presParOf" srcId="{176163A2-C7DF-4EB5-90C8-2DBCBA60C367}" destId="{42B82811-6E2B-4CA0-A0BC-DAAF6A078771}" srcOrd="0" destOrd="0" presId="urn:microsoft.com/office/officeart/2009/3/layout/StepUpProcess"/>
    <dgm:cxn modelId="{D394DE2C-472E-4F25-BA45-7D54ACA90BA6}" type="presParOf" srcId="{176163A2-C7DF-4EB5-90C8-2DBCBA60C367}" destId="{4C63E2A5-01EB-4C52-9C72-A4BB02DC765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BF505-9AB5-44FC-B9AB-2483B528F479}">
      <dsp:nvSpPr>
        <dsp:cNvPr id="0" name=""/>
        <dsp:cNvSpPr/>
      </dsp:nvSpPr>
      <dsp:spPr>
        <a:xfrm rot="5400000">
          <a:off x="627657" y="1924462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F25C9-4471-4C6E-9BCD-021D40596B8B}">
      <dsp:nvSpPr>
        <dsp:cNvPr id="0" name=""/>
        <dsp:cNvSpPr/>
      </dsp:nvSpPr>
      <dsp:spPr>
        <a:xfrm>
          <a:off x="314116" y="2943018"/>
          <a:ext cx="2821729" cy="1611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Lithography Simulation</a:t>
          </a:r>
          <a:endParaRPr lang="zh-CN" altLang="en-US" sz="4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116" y="2943018"/>
        <a:ext cx="2821729" cy="1611155"/>
      </dsp:txXfrm>
    </dsp:sp>
    <dsp:sp modelId="{9FDE90A5-114F-43D3-8383-80351ED41439}">
      <dsp:nvSpPr>
        <dsp:cNvPr id="0" name=""/>
        <dsp:cNvSpPr/>
      </dsp:nvSpPr>
      <dsp:spPr>
        <a:xfrm>
          <a:off x="2603444" y="1694358"/>
          <a:ext cx="532401" cy="532401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F27F4-0342-410E-AA04-29BBCA7E70B0}">
      <dsp:nvSpPr>
        <dsp:cNvPr id="0" name=""/>
        <dsp:cNvSpPr/>
      </dsp:nvSpPr>
      <dsp:spPr>
        <a:xfrm rot="5400000">
          <a:off x="4082005" y="1069680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57DCC-F644-4F56-B089-A1D6CE88B008}">
      <dsp:nvSpPr>
        <dsp:cNvPr id="0" name=""/>
        <dsp:cNvSpPr/>
      </dsp:nvSpPr>
      <dsp:spPr>
        <a:xfrm>
          <a:off x="3768464" y="2003535"/>
          <a:ext cx="2821729" cy="247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Database and Pattern Recognition</a:t>
          </a:r>
          <a:endParaRPr lang="zh-CN" altLang="en-US" sz="4000" kern="1200" dirty="0"/>
        </a:p>
      </dsp:txBody>
      <dsp:txXfrm>
        <a:off x="3768464" y="2003535"/>
        <a:ext cx="2821729" cy="2473411"/>
      </dsp:txXfrm>
    </dsp:sp>
    <dsp:sp modelId="{07A444C3-4225-4454-9223-A7663C90E77C}">
      <dsp:nvSpPr>
        <dsp:cNvPr id="0" name=""/>
        <dsp:cNvSpPr/>
      </dsp:nvSpPr>
      <dsp:spPr>
        <a:xfrm>
          <a:off x="6057792" y="839576"/>
          <a:ext cx="532401" cy="532401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82811-6E2B-4CA0-A0BC-DAAF6A078771}">
      <dsp:nvSpPr>
        <dsp:cNvPr id="0" name=""/>
        <dsp:cNvSpPr/>
      </dsp:nvSpPr>
      <dsp:spPr>
        <a:xfrm rot="5400000">
          <a:off x="7536354" y="214898"/>
          <a:ext cx="1878337" cy="3125511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3E2A5-01EB-4C52-9C72-A4BB02DC7657}">
      <dsp:nvSpPr>
        <dsp:cNvPr id="0" name=""/>
        <dsp:cNvSpPr/>
      </dsp:nvSpPr>
      <dsp:spPr>
        <a:xfrm>
          <a:off x="7222812" y="1148753"/>
          <a:ext cx="2821729" cy="2473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>Machine Learning</a:t>
          </a:r>
          <a:endParaRPr lang="zh-CN" altLang="en-US" sz="4000" kern="1200" dirty="0"/>
        </a:p>
      </dsp:txBody>
      <dsp:txXfrm>
        <a:off x="7222812" y="1148753"/>
        <a:ext cx="2821729" cy="2473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09.48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9.4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5.53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0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33 1,'-14'0,"-5"0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42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0.80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3.28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13.81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 1,'-7'7,"-3"3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0.16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0.76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31T08:43:21.10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1C9AF-8664-464A-B8DD-CB47688CEEA7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F1069-AF4A-4656-9E31-67C1DC0DBD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1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0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11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55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3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 defTabSz="967105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defTabSz="9671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marL="0" marR="0" lvl="0" indent="0" algn="r" defTabSz="96710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5BBEC50-1FDC-47B2-9502-DC50911D38F8}" type="slidenum">
              <a:rPr kumimoji="0" lang="zh-CN" altLang="en-GB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14</a:t>
            </a:fld>
            <a:endParaRPr kumimoji="0" lang="en-GB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533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F1069-AF4A-4656-9E31-67C1DC0DBD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1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470C59F-4C8E-48E3-86B3-5CCD8C9D0C76}" type="datetime2">
              <a:rPr lang="en-US" altLang="zh-CN" smtClean="0"/>
              <a:t>Sunday, November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rgbClr val="134B4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3EEE4C2-4138-4400-AC3B-9E2CF1D6E8A1}"/>
              </a:ext>
            </a:extLst>
          </p:cNvPr>
          <p:cNvSpPr txBox="1">
            <a:spLocks/>
          </p:cNvSpPr>
          <p:nvPr userDrawn="1"/>
        </p:nvSpPr>
        <p:spPr>
          <a:xfrm>
            <a:off x="5809128" y="6419476"/>
            <a:ext cx="847165" cy="438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134B4E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A56383-87AD-4DFE-881A-471DD252A5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8446" y="6459817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solidFill>
                <a:srgbClr val="134B4E"/>
              </a:solidFill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4DF67B-3110-44E2-92D8-FAB08C55ABD3}" type="datetime2">
              <a:rPr lang="en-US" altLang="zh-CN" smtClean="0"/>
              <a:t>Sunday, November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8446" y="6459817"/>
            <a:ext cx="847165" cy="438524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134B4E"/>
                </a:solidFill>
              </a:defRPr>
            </a:lvl1pPr>
          </a:lstStyle>
          <a:p>
            <a:fld id="{BBA56383-87AD-4DFE-881A-471DD252A58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H:\论坛总结\英文logo（背景透明）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5977" y="6312607"/>
            <a:ext cx="1958788" cy="575262"/>
          </a:xfrm>
          <a:prstGeom prst="rect">
            <a:avLst/>
          </a:prstGeom>
          <a:noFill/>
        </p:spPr>
      </p:pic>
      <p:cxnSp>
        <p:nvCxnSpPr>
          <p:cNvPr id="6" name="直线连接符 4"/>
          <p:cNvCxnSpPr/>
          <p:nvPr userDrawn="1"/>
        </p:nvCxnSpPr>
        <p:spPr>
          <a:xfrm flipV="1">
            <a:off x="0" y="804407"/>
            <a:ext cx="12192000" cy="15590"/>
          </a:xfrm>
          <a:prstGeom prst="line">
            <a:avLst/>
          </a:prstGeom>
          <a:ln w="76200">
            <a:solidFill>
              <a:srgbClr val="134B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查看源图像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5" y="91185"/>
            <a:ext cx="587385" cy="58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15" Type="http://schemas.openxmlformats.org/officeDocument/2006/relationships/customXml" Target="../ink/ink10.xml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3478" y="1885872"/>
            <a:ext cx="11304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on the Lithography Hotspot Detection Based on Machine Learning</a:t>
            </a:r>
            <a:endParaRPr lang="zh-CN" altLang="en-US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8407"/>
              </p:ext>
            </p:extLst>
          </p:nvPr>
        </p:nvGraphicFramePr>
        <p:xfrm>
          <a:off x="3947202" y="3429000"/>
          <a:ext cx="4699727" cy="2414590"/>
        </p:xfrm>
        <a:graphic>
          <a:graphicData uri="http://schemas.openxmlformats.org/drawingml/2006/table">
            <a:tbl>
              <a:tblPr firstRow="1" firstCol="1" bandRow="1"/>
              <a:tblGrid>
                <a:gridCol w="2537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88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Chenyu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</a:t>
                      </a: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uo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12131217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Jia Liu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12132407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1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Yunping</a:t>
                      </a:r>
                      <a:r>
                        <a:rPr lang="en-US" altLang="zh-CN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Song</a:t>
                      </a:r>
                      <a:endParaRPr lang="zh-CN" altLang="zh-CN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12131063</a:t>
                      </a:r>
                      <a:endParaRPr lang="zh-CN" altLang="en-US" sz="24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Wenbo</a:t>
                      </a: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Ma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12132410</a:t>
                      </a:r>
                      <a:endParaRPr 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Yonghuang</a:t>
                      </a: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Hu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12131117</a:t>
                      </a:r>
                      <a:endParaRPr lang="zh-CN" altLang="zh-CN" sz="24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861A94-F9B1-4FB7-807A-1B0D60A6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79976" y="5588000"/>
            <a:ext cx="3702423" cy="671080"/>
          </a:xfrm>
        </p:spPr>
        <p:txBody>
          <a:bodyPr/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fld id="{A1E6FD0F-0D65-4EC4-90BB-58C755E51302}" type="datetime2">
              <a:rPr lang="en-US" altLang="zh-CN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Sunday, November 14, 2021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4D5D0B-4DD1-42F4-A1DC-EC97D948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6" y="1800945"/>
            <a:ext cx="4746779" cy="35538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5B648B-2B0C-432B-B010-7F2C3922AB63}"/>
              </a:ext>
            </a:extLst>
          </p:cNvPr>
          <p:cNvSpPr txBox="1"/>
          <p:nvPr/>
        </p:nvSpPr>
        <p:spPr>
          <a:xfrm>
            <a:off x="-156653" y="5484538"/>
            <a:ext cx="673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 based hotspot detection framework.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1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D4F6208-879D-4841-AD11-5D537CC91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39BC95-8FDF-4344-BE31-A3FB9A958261}"/>
              </a:ext>
            </a:extLst>
          </p:cNvPr>
          <p:cNvSpPr/>
          <p:nvPr/>
        </p:nvSpPr>
        <p:spPr>
          <a:xfrm>
            <a:off x="-1" y="6329110"/>
            <a:ext cx="9628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1400" dirty="0"/>
              <a:t> </a:t>
            </a:r>
            <a:r>
              <a:rPr lang="fr-FR" altLang="zh-CN" sz="1400" dirty="0"/>
              <a:t>Yu Y T, et al,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2015, 34(3): 460-470.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075EA24-842C-405B-9B3D-39CFF34E00C9}"/>
              </a:ext>
            </a:extLst>
          </p:cNvPr>
          <p:cNvCxnSpPr>
            <a:cxnSpLocks/>
          </p:cNvCxnSpPr>
          <p:nvPr/>
        </p:nvCxnSpPr>
        <p:spPr>
          <a:xfrm>
            <a:off x="0" y="6319518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DD4453E-3DB2-4C9A-97DF-AB001BCC17A9}"/>
              </a:ext>
            </a:extLst>
          </p:cNvPr>
          <p:cNvSpPr txBox="1"/>
          <p:nvPr/>
        </p:nvSpPr>
        <p:spPr>
          <a:xfrm>
            <a:off x="6025896" y="2339413"/>
            <a:ext cx="579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 defTabSz="457200">
              <a:lnSpc>
                <a:spcPct val="15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 et al. (2015) devise iterative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SVM kernel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kernel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to fully exploit the strengths of machine learning:</a:t>
            </a:r>
          </a:p>
          <a:p>
            <a:pPr marL="285750" indent="-285750" algn="just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topological classification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critical feature extraction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defTabSz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5F84DB-FE5F-41C7-B9D8-F3015E6FF762}"/>
              </a:ext>
            </a:extLst>
          </p:cNvPr>
          <p:cNvSpPr txBox="1"/>
          <p:nvPr/>
        </p:nvSpPr>
        <p:spPr>
          <a:xfrm>
            <a:off x="164592" y="951534"/>
            <a:ext cx="11722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Machine-learning-based hotspot detection using topological classification and critical feature extraction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85118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9B4371-4C3D-4F8D-85FF-0C144DE2E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AE4563A-FB9B-4E89-8E47-1DB72A77A01B}"/>
                  </a:ext>
                </a:extLst>
              </p14:cNvPr>
              <p14:cNvContentPartPr/>
              <p14:nvPr/>
            </p14:nvContentPartPr>
            <p14:xfrm>
              <a:off x="3657298" y="2920053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AE4563A-FB9B-4E89-8E47-1DB72A77A0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9658" y="290241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6408796-A7E8-47CA-8274-AF64DE4DFFF5}"/>
                  </a:ext>
                </a:extLst>
              </p14:cNvPr>
              <p14:cNvContentPartPr/>
              <p14:nvPr/>
            </p14:nvContentPartPr>
            <p14:xfrm>
              <a:off x="3528058" y="3037773"/>
              <a:ext cx="1224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6408796-A7E8-47CA-8274-AF64DE4DFF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0058" y="3020133"/>
                <a:ext cx="478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D2AF25-7EED-4455-8662-ACFEB8FF3D9D}"/>
              </a:ext>
            </a:extLst>
          </p:cNvPr>
          <p:cNvGrpSpPr/>
          <p:nvPr/>
        </p:nvGrpSpPr>
        <p:grpSpPr>
          <a:xfrm>
            <a:off x="1430338" y="3804933"/>
            <a:ext cx="360" cy="360"/>
            <a:chOff x="1430338" y="380493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6E7476-6E4A-4F21-844E-8FD6FF8D0689}"/>
                    </a:ext>
                  </a:extLst>
                </p14:cNvPr>
                <p14:cNvContentPartPr/>
                <p14:nvPr/>
              </p14:nvContentPartPr>
              <p14:xfrm>
                <a:off x="1430338" y="3804933"/>
                <a:ext cx="36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6E7476-6E4A-4F21-844E-8FD6FF8D06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698" y="37869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1E276FF-C3E3-4671-9D35-7BCA8F1918C5}"/>
                    </a:ext>
                  </a:extLst>
                </p14:cNvPr>
                <p14:cNvContentPartPr/>
                <p14:nvPr/>
              </p14:nvContentPartPr>
              <p14:xfrm>
                <a:off x="1430338" y="3804933"/>
                <a:ext cx="36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1E276FF-C3E3-4671-9D35-7BCA8F1918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12698" y="37869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D12ABD84-8469-4CC9-AF7E-7B4A1BDBD638}"/>
                  </a:ext>
                </a:extLst>
              </p14:cNvPr>
              <p14:cNvContentPartPr/>
              <p14:nvPr/>
            </p14:nvContentPartPr>
            <p14:xfrm>
              <a:off x="9203098" y="1961373"/>
              <a:ext cx="36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D12ABD84-8469-4CC9-AF7E-7B4A1BDBD6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5098" y="194373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27A1AA6D-85FC-4272-ADE9-F865995ECF02}"/>
                  </a:ext>
                </a:extLst>
              </p14:cNvPr>
              <p14:cNvContentPartPr/>
              <p14:nvPr/>
            </p14:nvContentPartPr>
            <p14:xfrm>
              <a:off x="6955258" y="2005293"/>
              <a:ext cx="6480" cy="64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27A1AA6D-85FC-4272-ADE9-F865995ECF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37258" y="1987653"/>
                <a:ext cx="42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82D6EA1B-E600-41C0-80FA-E9BD97D3C6AB}"/>
                  </a:ext>
                </a:extLst>
              </p14:cNvPr>
              <p14:cNvContentPartPr/>
              <p14:nvPr/>
            </p14:nvContentPartPr>
            <p14:xfrm>
              <a:off x="2831818" y="3023373"/>
              <a:ext cx="36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82D6EA1B-E600-41C0-80FA-E9BD97D3C6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3818" y="30053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F0721E5-4B4F-471E-9BD6-1B86CA52335D}"/>
                  </a:ext>
                </a:extLst>
              </p14:cNvPr>
              <p14:cNvContentPartPr/>
              <p14:nvPr/>
            </p14:nvContentPartPr>
            <p14:xfrm>
              <a:off x="1504138" y="3937413"/>
              <a:ext cx="3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F0721E5-4B4F-471E-9BD6-1B86CA5233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6138" y="39197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BB6477E-43F8-4440-95D1-B036725A1329}"/>
                  </a:ext>
                </a:extLst>
              </p14:cNvPr>
              <p14:cNvContentPartPr/>
              <p14:nvPr/>
            </p14:nvContentPartPr>
            <p14:xfrm>
              <a:off x="1504138" y="3937413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BB6477E-43F8-4440-95D1-B036725A13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6138" y="391977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8AF7CD1-489A-4B78-B48F-65FE1C017DE8}"/>
                  </a:ext>
                </a:extLst>
              </p14:cNvPr>
              <p14:cNvContentPartPr/>
              <p14:nvPr/>
            </p14:nvContentPartPr>
            <p14:xfrm>
              <a:off x="1386418" y="1474653"/>
              <a:ext cx="360" cy="36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8AF7CD1-489A-4B78-B48F-65FE1C017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418" y="145701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02E38B05-F66D-4FEA-8A5F-E6962FCDBCE7}"/>
              </a:ext>
            </a:extLst>
          </p:cNvPr>
          <p:cNvSpPr/>
          <p:nvPr/>
        </p:nvSpPr>
        <p:spPr>
          <a:xfrm>
            <a:off x="1068932" y="1433883"/>
            <a:ext cx="10374016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detection using CNN has been proposed. Since hotspots are sparse, it is important to augment sample hotspot patterns so that CNN is well trained.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1CE8B5-80B1-47FB-B8EA-5AC4B9444879}"/>
              </a:ext>
            </a:extLst>
          </p:cNvPr>
          <p:cNvSpPr/>
          <p:nvPr/>
        </p:nvSpPr>
        <p:spPr>
          <a:xfrm>
            <a:off x="1068932" y="2574747"/>
            <a:ext cx="10373656" cy="6463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 et al. (2018) propose a novel methodology for machine learning-based hotspot detection that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lithography information to build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during its learning process.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E69ABA4-A12D-485F-8C48-3ABB18A34C22}"/>
              </a:ext>
            </a:extLst>
          </p:cNvPr>
          <p:cNvSpPr/>
          <p:nvPr/>
        </p:nvSpPr>
        <p:spPr>
          <a:xfrm>
            <a:off x="1060374" y="3717949"/>
            <a:ext cx="10476271" cy="9233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proposed method utilizes detailed optical information but bypasses post-optical proximity correction mask by sampling latent image intensity and uses those points to train an SVM model. The results suggest high accuracy and low false alarm, and faster runtime.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50A785-059A-4938-AD44-36D6AA79CEB3}"/>
              </a:ext>
            </a:extLst>
          </p:cNvPr>
          <p:cNvSpPr/>
          <p:nvPr/>
        </p:nvSpPr>
        <p:spPr>
          <a:xfrm>
            <a:off x="39878" y="5807668"/>
            <a:ext cx="32591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/>
              <a:t> </a:t>
            </a:r>
            <a:r>
              <a:rPr lang="da-DK" altLang="zh-CN" sz="1400" dirty="0"/>
              <a:t>Yang H, et al. 2017: 1014807.</a:t>
            </a:r>
          </a:p>
          <a:p>
            <a:r>
              <a:rPr lang="da-DK" altLang="zh-CN" sz="1400" dirty="0"/>
              <a:t>[3] Zhu, J, A, et al. 2017.</a:t>
            </a:r>
          </a:p>
          <a:p>
            <a:r>
              <a:rPr lang="da-DK" altLang="zh-CN" sz="1400" dirty="0"/>
              <a:t>[4] Park J W, et al. 2018, 37(7): 1510-1514.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C0C70A2-849C-4D35-A2E5-CD7E2D4478B6}"/>
              </a:ext>
            </a:extLst>
          </p:cNvPr>
          <p:cNvCxnSpPr>
            <a:cxnSpLocks/>
          </p:cNvCxnSpPr>
          <p:nvPr/>
        </p:nvCxnSpPr>
        <p:spPr>
          <a:xfrm>
            <a:off x="-6953" y="5800773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EC6667DA-2299-4CD2-AEFB-2E84ECA108EA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2</a:t>
            </a:r>
          </a:p>
        </p:txBody>
      </p:sp>
    </p:spTree>
    <p:extLst>
      <p:ext uri="{BB962C8B-B14F-4D97-AF65-F5344CB8AC3E}">
        <p14:creationId xmlns:p14="http://schemas.microsoft.com/office/powerpoint/2010/main" val="108329343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15DFBB-39C6-41FA-A960-9C071726E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3"/>
          <a:stretch/>
        </p:blipFill>
        <p:spPr>
          <a:xfrm>
            <a:off x="966376" y="1011701"/>
            <a:ext cx="5129624" cy="39773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3C5C957-8D78-4B82-8C62-9C6B6EBE935A}"/>
              </a:ext>
            </a:extLst>
          </p:cNvPr>
          <p:cNvSpPr/>
          <p:nvPr/>
        </p:nvSpPr>
        <p:spPr>
          <a:xfrm>
            <a:off x="535632" y="5705353"/>
            <a:ext cx="11162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patterns (extraction, classification, and synthesis) are thus important topic and need more study and development</a:t>
            </a:r>
            <a:endParaRPr lang="zh-CN" altLang="en-US" dirty="0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99B66BDB-2B57-4A59-BF7A-3EB0009C1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561" y="2089784"/>
            <a:ext cx="6127953" cy="2544523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SRAFs (insertion and printability check) and hotspot patterns (detection and correction) are also popular applications of machine learning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is a challenge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patterns as well as printed SRAF samples are often scarce.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BE1F3-A0A0-4E4C-8B5F-71BCF509574F}"/>
              </a:ext>
            </a:extLst>
          </p:cNvPr>
          <p:cNvSpPr txBox="1"/>
          <p:nvPr/>
        </p:nvSpPr>
        <p:spPr>
          <a:xfrm>
            <a:off x="1504703" y="5100207"/>
            <a:ext cx="4375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/>
              <a:t>Hotspot correction using cycleGAN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0C98D4-6AB2-44BA-AC0F-3396565FD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E7FB4D8-8A17-4C4E-90A7-11BD07EC71AD}"/>
                  </a:ext>
                </a:extLst>
              </p14:cNvPr>
              <p14:cNvContentPartPr/>
              <p14:nvPr/>
            </p14:nvContentPartPr>
            <p14:xfrm>
              <a:off x="3303418" y="284589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E7FB4D8-8A17-4C4E-90A7-11BD07EC7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5418" y="282825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681ABFDE-129B-47EF-9FA4-C14D56F2CC93}"/>
              </a:ext>
            </a:extLst>
          </p:cNvPr>
          <p:cNvSpPr/>
          <p:nvPr/>
        </p:nvSpPr>
        <p:spPr>
          <a:xfrm>
            <a:off x="-12041" y="6265587"/>
            <a:ext cx="30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1400" dirty="0"/>
              <a:t> </a:t>
            </a:r>
            <a:r>
              <a:rPr lang="da-DK" altLang="zh-CN" sz="1400" dirty="0"/>
              <a:t>Sim, W. et al. 2019:1096105.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1586BD6-3957-441D-9C5E-070EABDA11E8}"/>
              </a:ext>
            </a:extLst>
          </p:cNvPr>
          <p:cNvCxnSpPr>
            <a:cxnSpLocks/>
          </p:cNvCxnSpPr>
          <p:nvPr/>
        </p:nvCxnSpPr>
        <p:spPr>
          <a:xfrm>
            <a:off x="0" y="6217920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2C67925-80AD-4BF4-96B3-3BE2192034C1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3</a:t>
            </a:r>
          </a:p>
        </p:txBody>
      </p:sp>
    </p:spTree>
    <p:extLst>
      <p:ext uri="{BB962C8B-B14F-4D97-AF65-F5344CB8AC3E}">
        <p14:creationId xmlns:p14="http://schemas.microsoft.com/office/powerpoint/2010/main" val="22922874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3A0F103-CAFC-49D4-8E3F-06B0F91F5470}"/>
              </a:ext>
            </a:extLst>
          </p:cNvPr>
          <p:cNvSpPr txBox="1"/>
          <p:nvPr/>
        </p:nvSpPr>
        <p:spPr>
          <a:xfrm>
            <a:off x="164592" y="1059120"/>
            <a:ext cx="1170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ADAPT: An Adaptive Machine Learning Framework with Application to Lithography Hotspot Detection</a:t>
            </a:r>
          </a:p>
          <a:p>
            <a:pPr algn="l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833399-3AAD-4175-B770-F0BB2055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0" t="4931" r="11389"/>
          <a:stretch/>
        </p:blipFill>
        <p:spPr>
          <a:xfrm>
            <a:off x="9135815" y="1903536"/>
            <a:ext cx="2733097" cy="3895344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C3CBB45-5B69-41D8-BEFF-99232A6218C5}"/>
              </a:ext>
            </a:extLst>
          </p:cNvPr>
          <p:cNvCxnSpPr>
            <a:cxnSpLocks/>
          </p:cNvCxnSpPr>
          <p:nvPr/>
        </p:nvCxnSpPr>
        <p:spPr>
          <a:xfrm>
            <a:off x="0" y="6217920"/>
            <a:ext cx="33528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CA225018-D10B-43B0-8AD2-82717768F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" t="6508" r="2034" b="2717"/>
          <a:stretch/>
        </p:blipFill>
        <p:spPr>
          <a:xfrm>
            <a:off x="323088" y="3237456"/>
            <a:ext cx="3712464" cy="23774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5CB0771-5CFE-42E9-8378-ABC2BB71BED9}"/>
              </a:ext>
            </a:extLst>
          </p:cNvPr>
          <p:cNvSpPr txBox="1"/>
          <p:nvPr/>
        </p:nvSpPr>
        <p:spPr>
          <a:xfrm>
            <a:off x="323088" y="1909047"/>
            <a:ext cx="427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maturity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new model in changing environment, to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migration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machine learning models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8E01B36-026E-4D38-8B00-36CF8916CFE7}"/>
              </a:ext>
            </a:extLst>
          </p:cNvPr>
          <p:cNvSpPr txBox="1"/>
          <p:nvPr/>
        </p:nvSpPr>
        <p:spPr>
          <a:xfrm>
            <a:off x="4629912" y="2530322"/>
            <a:ext cx="4505903" cy="2446824"/>
          </a:xfrm>
          <a:prstGeom prst="rect">
            <a:avLst/>
          </a:prstGeom>
          <a:noFill/>
          <a:ln w="19050">
            <a:solidFill>
              <a:srgbClr val="134B4E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changing environment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Bayesian approach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data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learning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options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labeling strategy</a:t>
            </a:r>
            <a:endParaRPr lang="en-US" altLang="zh-CN" b="1" dirty="0">
              <a:latin typeface="LinBiolinumTB"/>
            </a:endParaRPr>
          </a:p>
          <a:p>
            <a:endParaRPr lang="zh-CN" altLang="en-US" dirty="0"/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19C840-F201-44AA-9126-22083293A093}"/>
              </a:ext>
            </a:extLst>
          </p:cNvPr>
          <p:cNvSpPr/>
          <p:nvPr/>
        </p:nvSpPr>
        <p:spPr>
          <a:xfrm>
            <a:off x="14513" y="6297725"/>
            <a:ext cx="30334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en-US" sz="1400" dirty="0"/>
              <a:t> </a:t>
            </a:r>
            <a:r>
              <a:rPr lang="pl-PL" altLang="zh-CN" sz="1400" dirty="0"/>
              <a:t>M. B. Alawieh, D. Z. Pan. 2021:1-6</a:t>
            </a:r>
            <a:r>
              <a:rPr lang="da-DK" altLang="zh-CN" sz="1400" dirty="0"/>
              <a:t>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C1B479-8111-4A4E-A8A0-1E50812CE674}"/>
              </a:ext>
            </a:extLst>
          </p:cNvPr>
          <p:cNvSpPr/>
          <p:nvPr/>
        </p:nvSpPr>
        <p:spPr>
          <a:xfrm>
            <a:off x="3984598" y="196040"/>
            <a:ext cx="4356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LITERATURE REVIEW 4</a:t>
            </a:r>
          </a:p>
        </p:txBody>
      </p:sp>
    </p:spTree>
    <p:extLst>
      <p:ext uri="{BB962C8B-B14F-4D97-AF65-F5344CB8AC3E}">
        <p14:creationId xmlns:p14="http://schemas.microsoft.com/office/powerpoint/2010/main" val="16068216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59DC5B6-F10C-4276-95ED-1729FCF5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228" y="14609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Yu Y T, Lin G H, Jiang I H R, et al. Machine-learning-based hotspot detection using topological classification and critical feature extraction[J]. IEEE Transactions on Computer-Aided Design of Integrated Circuits and Systems, 2015, 34(3): 460-470.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Yang, H. et al.: Imbalance aware lithography hotspot detection: A deep learning approach, Proc. SPIE 10148, Design-Process-Technology Co-optimization for Manufacturability XI, 1014807 (2017).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Zhu, J., Park, T., Isola, P.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A.: Unpaired image-to-image translation using cycle-consistent adversarial networks, Proc. Int. Conf. Computer Vision (2017).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Park J W, Torres A, Song X. Litho-aware machine learning for hotspot detection[J]. IEEE Transactions on Computer-Aided Design of Integrated Circuits and Systems, 2018, 37(7): 1510-1514.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Sim, W. et al.: Automatic correction of lithography hotspots with a deep generative model, Proc. SPIE 10961, Optical Microlithography XXXII, 1096105 (2019).</a:t>
            </a:r>
          </a:p>
          <a:p>
            <a:pPr marL="0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B. Alawieh and D. Z. Pan, “ADAPT: An Adaptive Machine Learning Framework with Application to Lithography           Hotspot Detection," 2021 ACM/IEEE 3rd Workshop on Machine Learning for CAD (MLCAD), 2021, pp. 1-6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1BCE144-E10F-4756-9575-828A246B1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487" y="0"/>
            <a:ext cx="9120256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758E43D1-49C4-46C4-980A-0C39CAF2D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268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85056" y="1809792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48CAE75-F662-47E5-966E-2727DA08EC40}"/>
              </a:ext>
            </a:extLst>
          </p:cNvPr>
          <p:cNvSpPr txBox="1"/>
          <p:nvPr/>
        </p:nvSpPr>
        <p:spPr>
          <a:xfrm>
            <a:off x="4261406" y="647003"/>
            <a:ext cx="348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1253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 txBox="1"/>
          <p:nvPr/>
        </p:nvSpPr>
        <p:spPr>
          <a:xfrm>
            <a:off x="328054" y="2258119"/>
            <a:ext cx="4340438" cy="408392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lvl="0" indent="-228600" algn="l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1pPr>
            <a:lvl2pPr marL="685800" lvl="1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2pPr>
            <a:lvl3pPr marL="1143000" lvl="2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3pPr>
            <a:lvl4pPr marL="1600200" lvl="3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4pPr>
            <a:lvl5pPr marL="2057400" lvl="4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/>
                <a:ea typeface="等线" panose="02010600030101010101" charset="-122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of training data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hotspot map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classification model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model portability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the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653" y="1050554"/>
            <a:ext cx="11794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Machine Learning (ML) application in hotspot detection: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D7C9ACE-2F99-4593-BAD3-BD536D548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1624" y="-28"/>
            <a:ext cx="9120256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MACHINE LEARNING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B8D10B-9AB8-4062-8B93-B8D9D8C3E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2F767D4-EA64-4C94-A4E7-E69A180913D2}"/>
              </a:ext>
            </a:extLst>
          </p:cNvPr>
          <p:cNvGrpSpPr/>
          <p:nvPr/>
        </p:nvGrpSpPr>
        <p:grpSpPr>
          <a:xfrm>
            <a:off x="4849328" y="2310772"/>
            <a:ext cx="2578608" cy="3111620"/>
            <a:chOff x="7744968" y="1773936"/>
            <a:chExt cx="2231136" cy="263376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FE271D0-4837-4A70-85B5-92F23D802853}"/>
                </a:ext>
              </a:extLst>
            </p:cNvPr>
            <p:cNvSpPr/>
            <p:nvPr/>
          </p:nvSpPr>
          <p:spPr>
            <a:xfrm>
              <a:off x="7744968" y="1773936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training  data set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C2C73AC-83A8-42B4-93F8-FD9D73625D2A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8860536" y="2258568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48BC45-9339-4C33-9115-B0E7CB756470}"/>
                </a:ext>
              </a:extLst>
            </p:cNvPr>
            <p:cNvSpPr/>
            <p:nvPr/>
          </p:nvSpPr>
          <p:spPr>
            <a:xfrm>
              <a:off x="7744968" y="2736866"/>
              <a:ext cx="2231136" cy="692134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 &amp; Extract layout features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31DD5BF8-DFD9-4048-8C2F-A5D0846A7604}"/>
                </a:ext>
              </a:extLst>
            </p:cNvPr>
            <p:cNvCxnSpPr/>
            <p:nvPr/>
          </p:nvCxnSpPr>
          <p:spPr>
            <a:xfrm>
              <a:off x="8860536" y="3429000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53D667C-5279-43D6-A06C-0CE68E8FF5F7}"/>
                </a:ext>
              </a:extLst>
            </p:cNvPr>
            <p:cNvSpPr/>
            <p:nvPr/>
          </p:nvSpPr>
          <p:spPr>
            <a:xfrm>
              <a:off x="7744968" y="3923068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FDB0354-C33B-450D-9A18-39CC51E3272F}"/>
              </a:ext>
            </a:extLst>
          </p:cNvPr>
          <p:cNvGrpSpPr/>
          <p:nvPr/>
        </p:nvGrpSpPr>
        <p:grpSpPr>
          <a:xfrm>
            <a:off x="9285338" y="2310772"/>
            <a:ext cx="2578608" cy="3111620"/>
            <a:chOff x="7744968" y="1773936"/>
            <a:chExt cx="2231136" cy="263376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A31BC71-BDA0-4D00-9528-8A6778D7A64F}"/>
                </a:ext>
              </a:extLst>
            </p:cNvPr>
            <p:cNvSpPr/>
            <p:nvPr/>
          </p:nvSpPr>
          <p:spPr>
            <a:xfrm>
              <a:off x="7744968" y="1773936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testing  data set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EAE9901E-92C6-4696-BF89-238A180934DA}"/>
                </a:ext>
              </a:extLst>
            </p:cNvPr>
            <p:cNvCxnSpPr>
              <a:stCxn id="26" idx="2"/>
            </p:cNvCxnSpPr>
            <p:nvPr/>
          </p:nvCxnSpPr>
          <p:spPr>
            <a:xfrm>
              <a:off x="8860536" y="2258568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7F68E37-C847-494A-9972-CC57A9C055BE}"/>
                </a:ext>
              </a:extLst>
            </p:cNvPr>
            <p:cNvSpPr/>
            <p:nvPr/>
          </p:nvSpPr>
          <p:spPr>
            <a:xfrm>
              <a:off x="7744968" y="2736866"/>
              <a:ext cx="2231136" cy="692134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layout features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BA2A60C7-AC3B-4401-9F20-A7BF6DEE6E9A}"/>
                </a:ext>
              </a:extLst>
            </p:cNvPr>
            <p:cNvCxnSpPr/>
            <p:nvPr/>
          </p:nvCxnSpPr>
          <p:spPr>
            <a:xfrm>
              <a:off x="8860536" y="3429000"/>
              <a:ext cx="0" cy="484632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814A32B-BCBD-4669-A9C3-886CE48D1FAC}"/>
                </a:ext>
              </a:extLst>
            </p:cNvPr>
            <p:cNvSpPr/>
            <p:nvPr/>
          </p:nvSpPr>
          <p:spPr>
            <a:xfrm>
              <a:off x="7744968" y="3923068"/>
              <a:ext cx="2231136" cy="484632"/>
            </a:xfrm>
            <a:prstGeom prst="rect">
              <a:avLst/>
            </a:prstGeom>
            <a:solidFill>
              <a:srgbClr val="134B4E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DB8840A-CFD8-4D6E-85A9-A6A5D2EE93A0}"/>
              </a:ext>
            </a:extLst>
          </p:cNvPr>
          <p:cNvSpPr txBox="1"/>
          <p:nvPr/>
        </p:nvSpPr>
        <p:spPr>
          <a:xfrm>
            <a:off x="9285338" y="184425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phase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5CD4927-3802-429D-B6AD-1233826E5D8A}"/>
              </a:ext>
            </a:extLst>
          </p:cNvPr>
          <p:cNvSpPr txBox="1"/>
          <p:nvPr/>
        </p:nvSpPr>
        <p:spPr>
          <a:xfrm>
            <a:off x="4943406" y="1844256"/>
            <a:ext cx="257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phase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柱体 32">
            <a:extLst>
              <a:ext uri="{FF2B5EF4-FFF2-40B4-BE49-F238E27FC236}">
                <a16:creationId xmlns:a16="http://schemas.microsoft.com/office/drawing/2014/main" id="{B317389A-DCC0-431B-B9D2-7AF82B195186}"/>
              </a:ext>
            </a:extLst>
          </p:cNvPr>
          <p:cNvSpPr/>
          <p:nvPr/>
        </p:nvSpPr>
        <p:spPr>
          <a:xfrm>
            <a:off x="7608773" y="4680165"/>
            <a:ext cx="1495720" cy="911892"/>
          </a:xfrm>
          <a:prstGeom prst="can">
            <a:avLst/>
          </a:prstGeom>
          <a:solidFill>
            <a:srgbClr val="134B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DA57436-1BEF-460E-87EE-07259A69558C}"/>
              </a:ext>
            </a:extLst>
          </p:cNvPr>
          <p:cNvCxnSpPr>
            <a:stCxn id="15" idx="3"/>
            <a:endCxn id="33" idx="2"/>
          </p:cNvCxnSpPr>
          <p:nvPr/>
        </p:nvCxnSpPr>
        <p:spPr>
          <a:xfrm flipV="1">
            <a:off x="7427936" y="5136111"/>
            <a:ext cx="180837" cy="1"/>
          </a:xfrm>
          <a:prstGeom prst="straightConnector1">
            <a:avLst/>
          </a:prstGeom>
          <a:ln w="28575">
            <a:solidFill>
              <a:srgbClr val="134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D43F2E4-C375-4CE5-A34A-79B6674C48AC}"/>
              </a:ext>
            </a:extLst>
          </p:cNvPr>
          <p:cNvCxnSpPr/>
          <p:nvPr/>
        </p:nvCxnSpPr>
        <p:spPr>
          <a:xfrm flipV="1">
            <a:off x="9104493" y="5136111"/>
            <a:ext cx="180837" cy="1"/>
          </a:xfrm>
          <a:prstGeom prst="straightConnector1">
            <a:avLst/>
          </a:prstGeom>
          <a:ln w="28575">
            <a:solidFill>
              <a:srgbClr val="134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SIMPLIFIED LAYOUT FEATURE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/>
              <p:nvPr/>
            </p:nvSpPr>
            <p:spPr>
              <a:xfrm>
                <a:off x="243840" y="1059119"/>
                <a:ext cx="1170432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Objective1: simplified layout feature: simple but highly effective layout feature with high linear separability and low-dimensional space.</a:t>
                </a:r>
                <a:endParaRPr lang="en-US" altLang="zh-CN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Step1: feature space index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vectors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projected to new low-dimensional feature vectors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Step2: feature selection and optimization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Principal component analysis (PCA)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dimensionality reduction based on orthogonal transformation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Mahalanobis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</a:t>
                </a: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normalized Euclidean distance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059119"/>
                <a:ext cx="11704320" cy="4708981"/>
              </a:xfrm>
              <a:prstGeom prst="rect">
                <a:avLst/>
              </a:prstGeom>
              <a:blipFill>
                <a:blip r:embed="rId2"/>
                <a:stretch>
                  <a:fillRect l="-521" t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16</a:t>
            </a:fld>
            <a:endParaRPr 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348529F-ED24-4EAC-91F8-0B650436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94" y="2621285"/>
            <a:ext cx="4570738" cy="28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31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CLASSIFICATION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/>
              <p:nvPr/>
            </p:nvSpPr>
            <p:spPr>
              <a:xfrm>
                <a:off x="164592" y="1059120"/>
                <a:ext cx="11704320" cy="5073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Objective2: Boosting-based classification model: utilization of a weakly nonlinear learning algorithm.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LR(Logistic Regression)                                                 SVM(Support Vector Machine)</a:t>
                </a: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3A0F103-CAFC-49D4-8E3F-06B0F91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1059120"/>
                <a:ext cx="11704320" cy="5073633"/>
              </a:xfrm>
              <a:prstGeom prst="rect">
                <a:avLst/>
              </a:prstGeom>
              <a:blipFill>
                <a:blip r:embed="rId2"/>
                <a:stretch>
                  <a:fillRect l="-521" t="-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66D85B-6679-485B-9ED8-25298527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" y="2115123"/>
            <a:ext cx="3172374" cy="21734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5B283-84A0-4359-BBF8-B90EE6CA9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601" y="2115123"/>
            <a:ext cx="5414702" cy="40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394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F34CE06D-9EDD-433D-9213-33A344B3A74F}"/>
              </a:ext>
            </a:extLst>
          </p:cNvPr>
          <p:cNvSpPr/>
          <p:nvPr/>
        </p:nvSpPr>
        <p:spPr>
          <a:xfrm>
            <a:off x="1897581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ADABOOST ALGORITHM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A0F103-CAFC-49D4-8E3F-06B0F91F5470}"/>
              </a:ext>
            </a:extLst>
          </p:cNvPr>
          <p:cNvSpPr txBox="1"/>
          <p:nvPr/>
        </p:nvSpPr>
        <p:spPr>
          <a:xfrm>
            <a:off x="164592" y="1059120"/>
            <a:ext cx="11704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Objective2: Boosting-based classification model: utilization of a weakly nonlinear learning algorithm.</a:t>
            </a:r>
          </a:p>
          <a:p>
            <a:pPr algn="l"/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2">
            <a:extLst>
              <a:ext uri="{FF2B5EF4-FFF2-40B4-BE49-F238E27FC236}">
                <a16:creationId xmlns:a16="http://schemas.microsoft.com/office/drawing/2014/main" id="{099D2112-6E8C-4A7C-928E-0ECE9FBEA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9128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16090C-5737-45F3-A493-5ED53E137649}"/>
              </a:ext>
            </a:extLst>
          </p:cNvPr>
          <p:cNvSpPr/>
          <p:nvPr/>
        </p:nvSpPr>
        <p:spPr>
          <a:xfrm>
            <a:off x="323088" y="1582340"/>
            <a:ext cx="11445240" cy="1457438"/>
          </a:xfrm>
          <a:prstGeom prst="rect">
            <a:avLst/>
          </a:prstGeom>
          <a:solidFill>
            <a:srgbClr val="134B4E"/>
          </a:solidFill>
          <a:ln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detection is extremely complicated multiclass-classification problem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Hotspot has many defect mode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6A5C72-439D-44C6-B8BD-8CF4596C7EA6}"/>
              </a:ext>
            </a:extLst>
          </p:cNvPr>
          <p:cNvSpPr/>
          <p:nvPr/>
        </p:nvSpPr>
        <p:spPr>
          <a:xfrm>
            <a:off x="323088" y="3201443"/>
            <a:ext cx="11445240" cy="1457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method is hard to generalize all variations of hotspot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limitation because of too many factors of hotspot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76FF9CE-5343-4D20-AA87-A3595C266B2E}"/>
              </a:ext>
            </a:extLst>
          </p:cNvPr>
          <p:cNvSpPr/>
          <p:nvPr/>
        </p:nvSpPr>
        <p:spPr>
          <a:xfrm>
            <a:off x="323088" y="4820546"/>
            <a:ext cx="11445240" cy="1457438"/>
          </a:xfrm>
          <a:prstGeom prst="rect">
            <a:avLst/>
          </a:prstGeom>
          <a:solidFill>
            <a:srgbClr val="134B4E"/>
          </a:solidFill>
          <a:ln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simultaneously learn many factors of hotspot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boosting algorithm in conjunction with several classifiers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31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83080" y="1722387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39650" y="648547"/>
            <a:ext cx="371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CONTENT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72670"/>
              </p:ext>
            </p:extLst>
          </p:nvPr>
        </p:nvGraphicFramePr>
        <p:xfrm>
          <a:off x="9942733" y="939267"/>
          <a:ext cx="2249267" cy="210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" name="Image" r:id="rId4" imgW="3771900" imgH="3533775" progId="Photoshop.Image.22">
                  <p:embed/>
                </p:oleObj>
              </mc:Choice>
              <mc:Fallback>
                <p:oleObj name="Image" r:id="rId4" imgW="3771900" imgH="3533775" progId="Photoshop.Image.22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2733" y="939267"/>
                        <a:ext cx="2249267" cy="2104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3C3F853-7542-45C5-8E85-848AE7A4E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65984"/>
              </p:ext>
            </p:extLst>
          </p:nvPr>
        </p:nvGraphicFramePr>
        <p:xfrm>
          <a:off x="4303541" y="2852308"/>
          <a:ext cx="4608230" cy="2795270"/>
        </p:xfrm>
        <a:graphic>
          <a:graphicData uri="http://schemas.openxmlformats.org/drawingml/2006/table">
            <a:tbl>
              <a:tblPr firstRow="1" firstCol="1" bandRow="1"/>
              <a:tblGrid>
                <a:gridCol w="4608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688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Chenyu</a:t>
                      </a: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</a:t>
                      </a: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uo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郭晨瑜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Jia Liu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刘佳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151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Yunping</a:t>
                      </a:r>
                      <a:r>
                        <a:rPr lang="en-US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Song</a:t>
                      </a:r>
                      <a:r>
                        <a:rPr lang="zh-CN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宋云平</a:t>
                      </a:r>
                      <a:r>
                        <a:rPr lang="zh-CN" altLang="zh-CN" sz="2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Wenbo</a:t>
                      </a: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Ma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马文博</a:t>
                      </a:r>
                      <a:r>
                        <a:rPr 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17">
                <a:tc>
                  <a:txBody>
                    <a:bodyPr/>
                    <a:lstStyle/>
                    <a:p>
                      <a:pPr marL="0" marR="0" lvl="0" indent="12700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b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Yonghuang</a:t>
                      </a:r>
                      <a:r>
                        <a:rPr lang="en-US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Hu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zh-CN" altLang="en-US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胡永煌</a:t>
                      </a:r>
                      <a:r>
                        <a:rPr lang="zh-CN" altLang="zh-CN" sz="28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66FA9EC-2224-4E90-9343-0581C0B90239}"/>
              </a:ext>
            </a:extLst>
          </p:cNvPr>
          <p:cNvSpPr txBox="1"/>
          <p:nvPr/>
        </p:nvSpPr>
        <p:spPr>
          <a:xfrm>
            <a:off x="1741715" y="1206837"/>
            <a:ext cx="7932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THANK YOU</a:t>
            </a:r>
            <a:r>
              <a:rPr lang="zh-CN" altLang="en-US" sz="9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BF6DFA-B7A5-4FCE-BB51-98E59D35A096}"/>
              </a:ext>
            </a:extLst>
          </p:cNvPr>
          <p:cNvGrpSpPr/>
          <p:nvPr/>
        </p:nvGrpSpPr>
        <p:grpSpPr>
          <a:xfrm>
            <a:off x="356065" y="3542868"/>
            <a:ext cx="3679174" cy="3072811"/>
            <a:chOff x="356065" y="3542868"/>
            <a:chExt cx="3679174" cy="3072811"/>
          </a:xfrm>
        </p:grpSpPr>
        <p:pic>
          <p:nvPicPr>
            <p:cNvPr id="7225" name="Picture 57" descr="查看源图像">
              <a:extLst>
                <a:ext uri="{FF2B5EF4-FFF2-40B4-BE49-F238E27FC236}">
                  <a16:creationId xmlns:a16="http://schemas.microsoft.com/office/drawing/2014/main" id="{06011BA1-390B-4F6B-B9D8-821E6BE6C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65" y="4224216"/>
              <a:ext cx="3679174" cy="239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4A6C3CC-0D0A-4E55-AB4E-D08ABDA25BDA}"/>
                </a:ext>
              </a:extLst>
            </p:cNvPr>
            <p:cNvSpPr/>
            <p:nvPr/>
          </p:nvSpPr>
          <p:spPr>
            <a:xfrm>
              <a:off x="2277605" y="3542868"/>
              <a:ext cx="70403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CN" sz="80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1</a:t>
              </a:r>
              <a:endPara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12" name="日期占位符 2">
            <a:extLst>
              <a:ext uri="{FF2B5EF4-FFF2-40B4-BE49-F238E27FC236}">
                <a16:creationId xmlns:a16="http://schemas.microsoft.com/office/drawing/2014/main" id="{0481F8AC-9205-41FD-9C8A-87EA861CF389}"/>
              </a:ext>
            </a:extLst>
          </p:cNvPr>
          <p:cNvSpPr txBox="1">
            <a:spLocks/>
          </p:cNvSpPr>
          <p:nvPr/>
        </p:nvSpPr>
        <p:spPr>
          <a:xfrm>
            <a:off x="8323729" y="5878900"/>
            <a:ext cx="3868271" cy="4348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</a:t>
            </a:r>
            <a:fld id="{BB920492-67B4-412C-BE38-EC4D5C0E2490}" type="datetime2">
              <a:rPr lang="en-US" altLang="zh-C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Sunday, November 14, 2021</a:t>
            </a:fld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AFE92B-8694-4257-844D-79D9F1CD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8" y="1560140"/>
            <a:ext cx="4107656" cy="41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918825" y="2875002"/>
            <a:ext cx="7044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DISCUSSION</a:t>
            </a:r>
            <a:r>
              <a:rPr lang="zh-CN" altLang="en-US" sz="6600" b="1" dirty="0">
                <a:solidFill>
                  <a:srgbClr val="134B4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C559F6-6DA5-47EB-9F55-897EEFDF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790" y="5954381"/>
            <a:ext cx="4169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Gai, T. , et al. (2019).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https://cn.bing.com/images.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https://act.jcpeixun.com/topic/20200512/app.aspx.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 noChangeArrowheads="1"/>
          </p:cNvSpPr>
          <p:nvPr/>
        </p:nvSpPr>
        <p:spPr bwMode="auto">
          <a:xfrm>
            <a:off x="4224163" y="6187"/>
            <a:ext cx="3484738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solidFill>
                <a:schemeClr val="bg1"/>
              </a:solidFill>
              <a:latin typeface="Gill Sans Ultra Bold Condensed" panose="020B0A06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E8F15E-925C-426A-9121-359D22ADD9EA}"/>
              </a:ext>
            </a:extLst>
          </p:cNvPr>
          <p:cNvSpPr txBox="1"/>
          <p:nvPr/>
        </p:nvSpPr>
        <p:spPr>
          <a:xfrm>
            <a:off x="1020329" y="4846973"/>
            <a:ext cx="451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TSMC continues to break through the boundaries of Moore's Law.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56F0B2-E5C0-4FB5-8754-958DE104133C}"/>
              </a:ext>
            </a:extLst>
          </p:cNvPr>
          <p:cNvSpPr/>
          <p:nvPr/>
        </p:nvSpPr>
        <p:spPr>
          <a:xfrm>
            <a:off x="1058450" y="5554271"/>
            <a:ext cx="10559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imaging resolution, we need a lithography machine with a shorter wavelength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173582-128A-49A5-A825-1F4A0BB58E95}"/>
              </a:ext>
            </a:extLst>
          </p:cNvPr>
          <p:cNvGrpSpPr/>
          <p:nvPr/>
        </p:nvGrpSpPr>
        <p:grpSpPr>
          <a:xfrm>
            <a:off x="973531" y="1881911"/>
            <a:ext cx="4754915" cy="2727428"/>
            <a:chOff x="860249" y="1222392"/>
            <a:chExt cx="4868197" cy="2812736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B41CB301-72F7-4BF3-9B55-61ADA9344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49" y="1222392"/>
              <a:ext cx="4868197" cy="281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E8A45CB9-9972-4505-A828-B4FC0CBF1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966" y="2435955"/>
              <a:ext cx="1153993" cy="92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查看源图像">
              <a:extLst>
                <a:ext uri="{FF2B5EF4-FFF2-40B4-BE49-F238E27FC236}">
                  <a16:creationId xmlns:a16="http://schemas.microsoft.com/office/drawing/2014/main" id="{6D84B5B3-DE65-4D8E-A1B9-1F5F72B63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1"/>
            <a:stretch/>
          </p:blipFill>
          <p:spPr bwMode="auto">
            <a:xfrm>
              <a:off x="1924254" y="1415457"/>
              <a:ext cx="1076122" cy="835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0738FC9-D6B9-4386-B8EA-22219E5B0565}"/>
                </a:ext>
              </a:extLst>
            </p:cNvPr>
            <p:cNvSpPr txBox="1"/>
            <p:nvPr/>
          </p:nvSpPr>
          <p:spPr>
            <a:xfrm>
              <a:off x="1774787" y="2275077"/>
              <a:ext cx="1375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i="1" dirty="0">
                  <a:solidFill>
                    <a:srgbClr val="6930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Silicon Wafer</a:t>
              </a:r>
              <a:endParaRPr lang="zh-CN" altLang="en-US" sz="1600" b="1" i="1" dirty="0">
                <a:solidFill>
                  <a:srgbClr val="69303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097d70afb24fbb5e64d35505feba0543">
            <a:hlinkClick r:id="" action="ppaction://media"/>
            <a:extLst>
              <a:ext uri="{FF2B5EF4-FFF2-40B4-BE49-F238E27FC236}">
                <a16:creationId xmlns:a16="http://schemas.microsoft.com/office/drawing/2014/main" id="{EFE8875B-4524-4094-80F7-84C2DF416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41948" y="1554992"/>
            <a:ext cx="3691602" cy="339065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E73A5DE-4949-4B17-9EE5-7A35F4A39664}"/>
              </a:ext>
            </a:extLst>
          </p:cNvPr>
          <p:cNvSpPr txBox="1"/>
          <p:nvPr/>
        </p:nvSpPr>
        <p:spPr>
          <a:xfrm>
            <a:off x="7259382" y="5073517"/>
            <a:ext cx="35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 lithography process.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0AE199-A059-4B3D-B990-C9647FDB7C76}"/>
              </a:ext>
            </a:extLst>
          </p:cNvPr>
          <p:cNvSpPr/>
          <p:nvPr/>
        </p:nvSpPr>
        <p:spPr>
          <a:xfrm>
            <a:off x="128900" y="1024163"/>
            <a:ext cx="8683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Taiwan Semiconductor Manufacturing Company (TSMC)- Global foundry leader!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7E99E5-552D-4582-A4CF-18BA19813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60AE1A-B2C9-4D96-BB8B-F49EE784065A}"/>
              </a:ext>
            </a:extLst>
          </p:cNvPr>
          <p:cNvCxnSpPr>
            <a:cxnSpLocks/>
          </p:cNvCxnSpPr>
          <p:nvPr/>
        </p:nvCxnSpPr>
        <p:spPr>
          <a:xfrm>
            <a:off x="0" y="5954381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F00ECA4-1431-4041-AF64-9401498EE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163" y="6187"/>
            <a:ext cx="3484738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b="1" dirty="0">
              <a:solidFill>
                <a:schemeClr val="bg1"/>
              </a:solidFill>
              <a:latin typeface="Gill Sans Ultra Bold Condensed" panose="020B0A06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39278-68C4-405D-80C2-E90047262AEF}"/>
              </a:ext>
            </a:extLst>
          </p:cNvPr>
          <p:cNvSpPr/>
          <p:nvPr/>
        </p:nvSpPr>
        <p:spPr>
          <a:xfrm>
            <a:off x="266610" y="4780341"/>
            <a:ext cx="6019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1.3: Schematic diagram of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different types of Hotspots.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D7F6ED-2765-4DBF-A460-441DA4B645F2}"/>
              </a:ext>
            </a:extLst>
          </p:cNvPr>
          <p:cNvSpPr txBox="1"/>
          <p:nvPr/>
        </p:nvSpPr>
        <p:spPr>
          <a:xfrm>
            <a:off x="7882211" y="4780341"/>
            <a:ext cx="293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1.4: Critical technology.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187B135-2654-41F0-8579-FFDEA3AF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29" y="1054381"/>
            <a:ext cx="6224778" cy="3622446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F48CCE8-5252-407E-8680-B5A6F3FC9237}"/>
              </a:ext>
            </a:extLst>
          </p:cNvPr>
          <p:cNvSpPr/>
          <p:nvPr/>
        </p:nvSpPr>
        <p:spPr>
          <a:xfrm>
            <a:off x="640091" y="5246176"/>
            <a:ext cx="114730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traditional methods，such as the lithography simulation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pattern matching may be the best way to apply the hotspot detection technology based on machine learning to the actual production.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7EB266-FD63-41B1-9D09-5F18DA869F23}"/>
              </a:ext>
            </a:extLst>
          </p:cNvPr>
          <p:cNvGrpSpPr/>
          <p:nvPr/>
        </p:nvGrpSpPr>
        <p:grpSpPr>
          <a:xfrm>
            <a:off x="0" y="1139281"/>
            <a:ext cx="5695079" cy="3396194"/>
            <a:chOff x="33367" y="1515019"/>
            <a:chExt cx="5955762" cy="386113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57D279F-A681-4958-8101-9837436F8DA7}"/>
                </a:ext>
              </a:extLst>
            </p:cNvPr>
            <p:cNvGrpSpPr/>
            <p:nvPr/>
          </p:nvGrpSpPr>
          <p:grpSpPr>
            <a:xfrm>
              <a:off x="33367" y="1515019"/>
              <a:ext cx="5955762" cy="3861138"/>
              <a:chOff x="1226371" y="174171"/>
              <a:chExt cx="7694490" cy="549287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B7D6E35-E0C5-40D1-B462-CB5B02217571}"/>
                  </a:ext>
                </a:extLst>
              </p:cNvPr>
              <p:cNvGrpSpPr/>
              <p:nvPr/>
            </p:nvGrpSpPr>
            <p:grpSpPr>
              <a:xfrm>
                <a:off x="1263273" y="174171"/>
                <a:ext cx="7657588" cy="2977065"/>
                <a:chOff x="1263273" y="174171"/>
                <a:chExt cx="7657588" cy="2977065"/>
              </a:xfrm>
            </p:grpSpPr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B594AB1F-3FBD-456F-AC96-A2ADD90E7B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265" y="174171"/>
                  <a:ext cx="7023596" cy="2977065"/>
                </a:xfrm>
                <a:prstGeom prst="rect">
                  <a:avLst/>
                </a:prstGeom>
              </p:spPr>
            </p:pic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1FD3BCB8-A91D-4867-9758-67E3C9BE780B}"/>
                    </a:ext>
                  </a:extLst>
                </p:cNvPr>
                <p:cNvSpPr txBox="1"/>
                <p:nvPr/>
              </p:nvSpPr>
              <p:spPr>
                <a:xfrm>
                  <a:off x="1263273" y="174171"/>
                  <a:ext cx="761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55D83B69-4FD7-4AF3-95C7-D3B1C6EC7935}"/>
                  </a:ext>
                </a:extLst>
              </p:cNvPr>
              <p:cNvGrpSpPr/>
              <p:nvPr/>
            </p:nvGrpSpPr>
            <p:grpSpPr>
              <a:xfrm>
                <a:off x="1226371" y="3263897"/>
                <a:ext cx="7694490" cy="2403147"/>
                <a:chOff x="1226371" y="3263897"/>
                <a:chExt cx="7694490" cy="2403147"/>
              </a:xfrm>
            </p:grpSpPr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0982E0DF-0F8F-4481-9235-A58C521AE35C}"/>
                    </a:ext>
                  </a:extLst>
                </p:cNvPr>
                <p:cNvSpPr txBox="1"/>
                <p:nvPr/>
              </p:nvSpPr>
              <p:spPr>
                <a:xfrm>
                  <a:off x="1226371" y="3263897"/>
                  <a:ext cx="7617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  <p:pic>
              <p:nvPicPr>
                <p:cNvPr id="37" name="内容占位符 99">
                  <a:extLst>
                    <a:ext uri="{FF2B5EF4-FFF2-40B4-BE49-F238E27FC236}">
                      <a16:creationId xmlns:a16="http://schemas.microsoft.com/office/drawing/2014/main" id="{7CC22D9A-DB4A-4DCA-B727-627489F38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5436" y="3376776"/>
                  <a:ext cx="3915425" cy="22902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38" name="Picture 16">
                  <a:extLst>
                    <a:ext uri="{FF2B5EF4-FFF2-40B4-BE49-F238E27FC236}">
                      <a16:creationId xmlns:a16="http://schemas.microsoft.com/office/drawing/2014/main" id="{198FF2FE-A0D4-453E-A400-44B97396FC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5020" y="3516653"/>
                  <a:ext cx="2355834" cy="212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FE73ADC-B4E6-40FB-8B10-EE13DC3F47CE}"/>
                </a:ext>
              </a:extLst>
            </p:cNvPr>
            <p:cNvSpPr txBox="1"/>
            <p:nvPr/>
          </p:nvSpPr>
          <p:spPr>
            <a:xfrm>
              <a:off x="2492866" y="3686899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(c)</a:t>
              </a:r>
              <a:endParaRPr lang="zh-CN" altLang="en-US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AF01923-3E9D-48AF-8FC4-2D5AA5A67F06}"/>
              </a:ext>
            </a:extLst>
          </p:cNvPr>
          <p:cNvSpPr/>
          <p:nvPr/>
        </p:nvSpPr>
        <p:spPr>
          <a:xfrm>
            <a:off x="27313" y="6281906"/>
            <a:ext cx="6019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https://baike.baidu.com/item/%E5%9D%8F%E7%82%B9/22331566.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CF25B8-89DB-4AE3-A3C8-D1984BC65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0B246E7-88DD-498A-AE80-0C979DEF675E}"/>
              </a:ext>
            </a:extLst>
          </p:cNvPr>
          <p:cNvCxnSpPr>
            <a:cxnSpLocks/>
          </p:cNvCxnSpPr>
          <p:nvPr/>
        </p:nvCxnSpPr>
        <p:spPr>
          <a:xfrm>
            <a:off x="0" y="6265896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24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3919" y="927117"/>
            <a:ext cx="11285993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lithography simulation: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919" y="1899810"/>
            <a:ext cx="6749594" cy="434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0000"/>
              </a:lnSpc>
              <a:spcBef>
                <a:spcPts val="1000"/>
              </a:spcBef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the simulation is very accurate, and it can be served as a standard answer.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can’t handle ultra-scale circuit nowadays because it will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pPr marL="228600"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business secrets, designers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get specific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lithography models.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C6AAD98-CCF3-426C-9769-956142A29C93}"/>
              </a:ext>
            </a:extLst>
          </p:cNvPr>
          <p:cNvGrpSpPr/>
          <p:nvPr/>
        </p:nvGrpSpPr>
        <p:grpSpPr>
          <a:xfrm>
            <a:off x="7794961" y="2004356"/>
            <a:ext cx="3786611" cy="3926527"/>
            <a:chOff x="7350488" y="2163578"/>
            <a:chExt cx="3786611" cy="3926527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FFED3F5C-117D-4304-BE3B-6C59382C0036}"/>
                </a:ext>
              </a:extLst>
            </p:cNvPr>
            <p:cNvSpPr/>
            <p:nvPr/>
          </p:nvSpPr>
          <p:spPr>
            <a:xfrm>
              <a:off x="7350490" y="2163578"/>
              <a:ext cx="3786609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 lithography model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AB261923-BFA1-405B-AE19-2C3CE41C8C6B}"/>
                </a:ext>
              </a:extLst>
            </p:cNvPr>
            <p:cNvSpPr/>
            <p:nvPr/>
          </p:nvSpPr>
          <p:spPr>
            <a:xfrm>
              <a:off x="7350489" y="3029410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Optical proximity correction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12F7A56-8E6B-4DD2-B890-0F65B85E4A5A}"/>
                </a:ext>
              </a:extLst>
            </p:cNvPr>
            <p:cNvCxnSpPr/>
            <p:nvPr/>
          </p:nvCxnSpPr>
          <p:spPr>
            <a:xfrm>
              <a:off x="9243800" y="2639316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B05D886-4163-47F4-9C17-FFDE45F28692}"/>
                </a:ext>
              </a:extLst>
            </p:cNvPr>
            <p:cNvCxnSpPr/>
            <p:nvPr/>
          </p:nvCxnSpPr>
          <p:spPr>
            <a:xfrm>
              <a:off x="9243800" y="3491075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F3E048B-8ED8-49B4-AA8A-815F018591FE}"/>
                </a:ext>
              </a:extLst>
            </p:cNvPr>
            <p:cNvSpPr/>
            <p:nvPr/>
          </p:nvSpPr>
          <p:spPr>
            <a:xfrm>
              <a:off x="7350489" y="388116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E701F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verify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7B88E2BF-D4B2-47C9-8EE8-52585D26719E}"/>
                </a:ext>
              </a:extLst>
            </p:cNvPr>
            <p:cNvCxnSpPr/>
            <p:nvPr/>
          </p:nvCxnSpPr>
          <p:spPr>
            <a:xfrm>
              <a:off x="9243800" y="434283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62899A30-0286-4B38-ADEB-192C02739538}"/>
                </a:ext>
              </a:extLst>
            </p:cNvPr>
            <p:cNvSpPr/>
            <p:nvPr/>
          </p:nvSpPr>
          <p:spPr>
            <a:xfrm>
              <a:off x="7350489" y="473187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Hotspot detection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4E9780C-BCA0-4B2D-BB35-818C93CB6E49}"/>
                </a:ext>
              </a:extLst>
            </p:cNvPr>
            <p:cNvCxnSpPr/>
            <p:nvPr/>
          </p:nvCxnSpPr>
          <p:spPr>
            <a:xfrm>
              <a:off x="9243800" y="519354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2ABF750-1A1A-4D52-BB61-C0ADE94F37FF}"/>
                </a:ext>
              </a:extLst>
            </p:cNvPr>
            <p:cNvSpPr/>
            <p:nvPr/>
          </p:nvSpPr>
          <p:spPr>
            <a:xfrm>
              <a:off x="7350488" y="5579327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Map modification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60633D-08C1-434B-895D-7906C9BBA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4</a:t>
            </a:fld>
            <a:endParaRPr lang="en-US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087C47E-9647-4571-83A0-2794A6675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3178" y="1002580"/>
            <a:ext cx="10332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hotspot database and pattern recognition:</a:t>
            </a:r>
          </a:p>
        </p:txBody>
      </p:sp>
      <p:sp>
        <p:nvSpPr>
          <p:cNvPr id="14" name="矩形 13"/>
          <p:cNvSpPr/>
          <p:nvPr/>
        </p:nvSpPr>
        <p:spPr>
          <a:xfrm>
            <a:off x="4896286" y="1824283"/>
            <a:ext cx="76885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Decrease computation consume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Hotspot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omission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Incompleteness of database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Hotspot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misjudgment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precision of classification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1DF44A8B-F497-436C-B633-4F9BDBA7BAE8}"/>
              </a:ext>
            </a:extLst>
          </p:cNvPr>
          <p:cNvSpPr/>
          <p:nvPr/>
        </p:nvSpPr>
        <p:spPr>
          <a:xfrm>
            <a:off x="4990866" y="4967124"/>
            <a:ext cx="6464391" cy="1191816"/>
          </a:xfrm>
          <a:prstGeom prst="wedgeRoundRectCallout">
            <a:avLst>
              <a:gd name="adj1" fmla="val -56652"/>
              <a:gd name="adj2" fmla="val 22901"/>
              <a:gd name="adj3" fmla="val 16667"/>
            </a:avLst>
          </a:prstGeom>
          <a:solidFill>
            <a:schemeClr val="accent2"/>
          </a:solidFill>
          <a:ln w="19050">
            <a:solidFill>
              <a:srgbClr val="EE701F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detect unknown hotspot out of database?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0413A68-D37E-480B-BEFD-34E2B5CEC0D4}"/>
              </a:ext>
            </a:extLst>
          </p:cNvPr>
          <p:cNvGrpSpPr/>
          <p:nvPr/>
        </p:nvGrpSpPr>
        <p:grpSpPr>
          <a:xfrm>
            <a:off x="502851" y="2028369"/>
            <a:ext cx="3786610" cy="3935655"/>
            <a:chOff x="7350489" y="2163578"/>
            <a:chExt cx="3786610" cy="3935655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A291891-9437-4090-A5E7-D3B0AC84839C}"/>
                </a:ext>
              </a:extLst>
            </p:cNvPr>
            <p:cNvSpPr/>
            <p:nvPr/>
          </p:nvSpPr>
          <p:spPr>
            <a:xfrm>
              <a:off x="7350490" y="2163578"/>
              <a:ext cx="3786609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 hotspot map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E9298CD-A0D1-4D64-98B0-8C88F953323F}"/>
                </a:ext>
              </a:extLst>
            </p:cNvPr>
            <p:cNvSpPr/>
            <p:nvPr/>
          </p:nvSpPr>
          <p:spPr>
            <a:xfrm>
              <a:off x="7350489" y="3029410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Classify the hotspot</a:t>
              </a: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E38A6A4D-553F-41BD-B279-8E9F229B4193}"/>
                </a:ext>
              </a:extLst>
            </p:cNvPr>
            <p:cNvCxnSpPr/>
            <p:nvPr/>
          </p:nvCxnSpPr>
          <p:spPr>
            <a:xfrm>
              <a:off x="9243800" y="2639316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A1BD2EC3-DD70-4CC5-8059-8200005EB2D3}"/>
                </a:ext>
              </a:extLst>
            </p:cNvPr>
            <p:cNvCxnSpPr/>
            <p:nvPr/>
          </p:nvCxnSpPr>
          <p:spPr>
            <a:xfrm>
              <a:off x="9243800" y="3491075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501806BA-53A5-40E0-B35F-F5B1DE83B51A}"/>
                </a:ext>
              </a:extLst>
            </p:cNvPr>
            <p:cNvSpPr/>
            <p:nvPr/>
          </p:nvSpPr>
          <p:spPr>
            <a:xfrm>
              <a:off x="7350489" y="388116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E701F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Select key hotspot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75B4999-AE11-45AF-9D04-9D908CB2CB77}"/>
                </a:ext>
              </a:extLst>
            </p:cNvPr>
            <p:cNvCxnSpPr/>
            <p:nvPr/>
          </p:nvCxnSpPr>
          <p:spPr>
            <a:xfrm>
              <a:off x="9243800" y="434283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90F8688B-EBE2-4183-9E2E-A0DC1874744E}"/>
                </a:ext>
              </a:extLst>
            </p:cNvPr>
            <p:cNvSpPr/>
            <p:nvPr/>
          </p:nvSpPr>
          <p:spPr>
            <a:xfrm>
              <a:off x="7350489" y="4731879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hotspot database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7B5C79A-4936-4155-80A5-97EA5CFEC377}"/>
                </a:ext>
              </a:extLst>
            </p:cNvPr>
            <p:cNvCxnSpPr/>
            <p:nvPr/>
          </p:nvCxnSpPr>
          <p:spPr>
            <a:xfrm>
              <a:off x="9243800" y="5193544"/>
              <a:ext cx="0" cy="385783"/>
            </a:xfrm>
            <a:prstGeom prst="straightConnector1">
              <a:avLst/>
            </a:prstGeom>
            <a:ln w="28575">
              <a:solidFill>
                <a:srgbClr val="134B4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BB583C91-59C5-4601-8F65-7747E9DFB9F3}"/>
                </a:ext>
              </a:extLst>
            </p:cNvPr>
            <p:cNvSpPr/>
            <p:nvPr/>
          </p:nvSpPr>
          <p:spPr>
            <a:xfrm>
              <a:off x="7350489" y="5588455"/>
              <a:ext cx="3786605" cy="510778"/>
            </a:xfrm>
            <a:prstGeom prst="roundRect">
              <a:avLst/>
            </a:prstGeom>
            <a:solidFill>
              <a:srgbClr val="134B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highlight>
                    <a:srgbClr val="134B4E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matching hotspot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CD19F0-C459-4D11-A3A7-B635369F5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6B7A5F4-7D70-4770-AC18-E8D6B1957D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3877A11-5C46-41C2-B94E-B1374988205E}"/>
              </a:ext>
            </a:extLst>
          </p:cNvPr>
          <p:cNvSpPr/>
          <p:nvPr/>
        </p:nvSpPr>
        <p:spPr>
          <a:xfrm>
            <a:off x="308160" y="5777011"/>
            <a:ext cx="1184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OPC methods using machine learning models (ML-OPC) have been proposed to provide a quick OPC solution. The idea is illustrated in Fig. 3.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A1D8FC-020C-419D-B514-AC784CBD9AA3}"/>
              </a:ext>
            </a:extLst>
          </p:cNvPr>
          <p:cNvSpPr/>
          <p:nvPr/>
        </p:nvSpPr>
        <p:spPr>
          <a:xfrm>
            <a:off x="308160" y="841703"/>
            <a:ext cx="11189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Machine Learning (ML):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optical proximity correction (OPC) then is to synthesize a mask pattern, which produces the target aerial image (set by EPC) under light interference.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0B8CC6D-A143-4BEB-B1B6-E4A6624C2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546" y="-34710"/>
            <a:ext cx="5859637" cy="8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F9F350-3C13-43EB-AF10-7518C6002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A56383-87AD-4DFE-881A-471DD252A58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AAF308-BB97-49E1-B957-9E6F956C86CE}"/>
              </a:ext>
            </a:extLst>
          </p:cNvPr>
          <p:cNvSpPr/>
          <p:nvPr/>
        </p:nvSpPr>
        <p:spPr>
          <a:xfrm>
            <a:off x="5809128" y="25484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1.5: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OPC steps: (a) after fragmentation, (b) correction of mask pattern,and (c) lithography simulation result (Contour) compared to targetpattern to calculate EPE.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F34668-6383-4526-AD44-F6284FFBD7C5}"/>
              </a:ext>
            </a:extLst>
          </p:cNvPr>
          <p:cNvSpPr/>
          <p:nvPr/>
        </p:nvSpPr>
        <p:spPr>
          <a:xfrm>
            <a:off x="5809128" y="4658731"/>
            <a:ext cx="5812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1.6: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ML-OPC using MLP (multilayer perceptron) model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4A799-C5C6-4128-A0AE-391D53BD5733}"/>
              </a:ext>
            </a:extLst>
          </p:cNvPr>
          <p:cNvSpPr/>
          <p:nvPr/>
        </p:nvSpPr>
        <p:spPr>
          <a:xfrm>
            <a:off x="0" y="6433958"/>
            <a:ext cx="3595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1400" dirty="0"/>
              <a:t> </a:t>
            </a:r>
            <a:r>
              <a:rPr lang="fr-FR" altLang="zh-CN" sz="1400" dirty="0" err="1"/>
              <a:t>Viswanathan</a:t>
            </a:r>
            <a:r>
              <a:rPr lang="fr-FR" altLang="zh-CN" sz="1400" dirty="0"/>
              <a:t> R, et al. 2012: 83261A.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04C922A-1E5A-4B93-8F84-360EFA8A8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4" y="2365547"/>
            <a:ext cx="4610743" cy="14194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D62F0B-817E-44F2-A937-131A6FAFD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7" y="3847896"/>
            <a:ext cx="5382376" cy="1991003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C211E99-3F63-473C-BE48-6D5BA9989571}"/>
              </a:ext>
            </a:extLst>
          </p:cNvPr>
          <p:cNvCxnSpPr>
            <a:cxnSpLocks/>
          </p:cNvCxnSpPr>
          <p:nvPr/>
        </p:nvCxnSpPr>
        <p:spPr>
          <a:xfrm>
            <a:off x="0" y="6419476"/>
            <a:ext cx="2544916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767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AFC5124-F127-4339-8BF8-5AC0F85068A4}"/>
              </a:ext>
            </a:extLst>
          </p:cNvPr>
          <p:cNvSpPr/>
          <p:nvPr/>
        </p:nvSpPr>
        <p:spPr>
          <a:xfrm>
            <a:off x="1735352" y="143690"/>
            <a:ext cx="935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COMPARISON OF EXISTING METHODS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9B4371-4C3D-4F8D-85FF-0C144DE2E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46899" y="6419476"/>
            <a:ext cx="847165" cy="438524"/>
          </a:xfrm>
        </p:spPr>
        <p:txBody>
          <a:bodyPr/>
          <a:lstStyle/>
          <a:p>
            <a:fld id="{BBA56383-87AD-4DFE-881A-471DD252A589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14C4395-BCCE-437B-914C-887E88B81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014213"/>
              </p:ext>
            </p:extLst>
          </p:nvPr>
        </p:nvGraphicFramePr>
        <p:xfrm>
          <a:off x="1071668" y="1902550"/>
          <a:ext cx="10048613" cy="5739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0F0E01AC-FA55-4016-908E-1E85C972A6E0}"/>
              </a:ext>
            </a:extLst>
          </p:cNvPr>
          <p:cNvSpPr txBox="1"/>
          <p:nvPr/>
        </p:nvSpPr>
        <p:spPr>
          <a:xfrm>
            <a:off x="1071668" y="1946793"/>
            <a:ext cx="3111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detection accuracy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Computationally expensive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B20915-5284-4AF2-962A-E6C9CD40E2E2}"/>
              </a:ext>
            </a:extLst>
          </p:cNvPr>
          <p:cNvSpPr/>
          <p:nvPr/>
        </p:nvSpPr>
        <p:spPr>
          <a:xfrm>
            <a:off x="4227360" y="917673"/>
            <a:ext cx="3383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detection efficiency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handle unseen hotspots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59B421-615A-4CCD-A8DB-E64AE384DB13}"/>
              </a:ext>
            </a:extLst>
          </p:cNvPr>
          <p:cNvSpPr/>
          <p:nvPr/>
        </p:nvSpPr>
        <p:spPr>
          <a:xfrm>
            <a:off x="8135819" y="1346628"/>
            <a:ext cx="3205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even unseen hotspots with high accuracy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sp>
        <p:nvSpPr>
          <p:cNvPr id="11" name="太阳形 10">
            <a:extLst>
              <a:ext uri="{FF2B5EF4-FFF2-40B4-BE49-F238E27FC236}">
                <a16:creationId xmlns:a16="http://schemas.microsoft.com/office/drawing/2014/main" id="{F0A73083-6E88-421D-8B8C-1B0D69D8EB88}"/>
              </a:ext>
            </a:extLst>
          </p:cNvPr>
          <p:cNvSpPr/>
          <p:nvPr/>
        </p:nvSpPr>
        <p:spPr>
          <a:xfrm>
            <a:off x="7629774" y="1378605"/>
            <a:ext cx="536433" cy="523945"/>
          </a:xfrm>
          <a:prstGeom prst="su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6916D2-22F8-49C8-9F68-F8B990E1A9C8}"/>
              </a:ext>
            </a:extLst>
          </p:cNvPr>
          <p:cNvSpPr/>
          <p:nvPr/>
        </p:nvSpPr>
        <p:spPr>
          <a:xfrm>
            <a:off x="7956533" y="5203706"/>
            <a:ext cx="3563796" cy="707886"/>
          </a:xfrm>
          <a:prstGeom prst="rect">
            <a:avLst/>
          </a:prstGeom>
          <a:ln w="25400">
            <a:solidFill>
              <a:srgbClr val="134B4E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Hybrid Methods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2B3CA19-6A7C-48DC-86F9-E20AF91E59C1}"/>
              </a:ext>
            </a:extLst>
          </p:cNvPr>
          <p:cNvSpPr/>
          <p:nvPr/>
        </p:nvSpPr>
        <p:spPr>
          <a:xfrm>
            <a:off x="6356548" y="5848112"/>
            <a:ext cx="3383271" cy="582963"/>
          </a:xfrm>
          <a:custGeom>
            <a:avLst/>
            <a:gdLst>
              <a:gd name="connsiteX0" fmla="*/ 0 w 1843548"/>
              <a:gd name="connsiteY0" fmla="*/ 0 h 693946"/>
              <a:gd name="connsiteX1" fmla="*/ 339213 w 1843548"/>
              <a:gd name="connsiteY1" fmla="*/ 693174 h 693946"/>
              <a:gd name="connsiteX2" fmla="*/ 1828800 w 1843548"/>
              <a:gd name="connsiteY2" fmla="*/ 147483 h 693946"/>
              <a:gd name="connsiteX3" fmla="*/ 1828800 w 1843548"/>
              <a:gd name="connsiteY3" fmla="*/ 147483 h 693946"/>
              <a:gd name="connsiteX4" fmla="*/ 1843548 w 1843548"/>
              <a:gd name="connsiteY4" fmla="*/ 147483 h 693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48" h="693946">
                <a:moveTo>
                  <a:pt x="0" y="0"/>
                </a:moveTo>
                <a:cubicBezTo>
                  <a:pt x="17206" y="334297"/>
                  <a:pt x="34413" y="668594"/>
                  <a:pt x="339213" y="693174"/>
                </a:cubicBezTo>
                <a:cubicBezTo>
                  <a:pt x="644013" y="717754"/>
                  <a:pt x="1828800" y="147483"/>
                  <a:pt x="1828800" y="147483"/>
                </a:cubicBezTo>
                <a:lnTo>
                  <a:pt x="1828800" y="147483"/>
                </a:lnTo>
                <a:lnTo>
                  <a:pt x="1843548" y="147483"/>
                </a:lnTo>
              </a:path>
            </a:pathLst>
          </a:custGeom>
          <a:noFill/>
          <a:ln w="25400">
            <a:solidFill>
              <a:srgbClr val="134B4E"/>
            </a:solidFill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5DC6DB1B-A81D-4B40-B3B5-5D490E13A96E}"/>
              </a:ext>
            </a:extLst>
          </p:cNvPr>
          <p:cNvSpPr/>
          <p:nvPr/>
        </p:nvSpPr>
        <p:spPr>
          <a:xfrm>
            <a:off x="10427103" y="3780116"/>
            <a:ext cx="693177" cy="1423590"/>
          </a:xfrm>
          <a:custGeom>
            <a:avLst/>
            <a:gdLst>
              <a:gd name="connsiteX0" fmla="*/ 0 w 364338"/>
              <a:gd name="connsiteY0" fmla="*/ 211 h 988353"/>
              <a:gd name="connsiteX1" fmla="*/ 339212 w 364338"/>
              <a:gd name="connsiteY1" fmla="*/ 162443 h 988353"/>
              <a:gd name="connsiteX2" fmla="*/ 339212 w 364338"/>
              <a:gd name="connsiteY2" fmla="*/ 988353 h 988353"/>
              <a:gd name="connsiteX3" fmla="*/ 339212 w 364338"/>
              <a:gd name="connsiteY3" fmla="*/ 988353 h 98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38" h="988353">
                <a:moveTo>
                  <a:pt x="0" y="211"/>
                </a:moveTo>
                <a:cubicBezTo>
                  <a:pt x="141338" y="-1018"/>
                  <a:pt x="282677" y="-2247"/>
                  <a:pt x="339212" y="162443"/>
                </a:cubicBezTo>
                <a:cubicBezTo>
                  <a:pt x="395747" y="327133"/>
                  <a:pt x="339212" y="988353"/>
                  <a:pt x="339212" y="988353"/>
                </a:cubicBezTo>
                <a:lnTo>
                  <a:pt x="339212" y="988353"/>
                </a:lnTo>
              </a:path>
            </a:pathLst>
          </a:custGeom>
          <a:noFill/>
          <a:ln w="25400">
            <a:solidFill>
              <a:srgbClr val="134B4E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AC4FB92-559D-4E1C-9E7C-F8C649EB5A48}"/>
              </a:ext>
            </a:extLst>
          </p:cNvPr>
          <p:cNvSpPr/>
          <p:nvPr/>
        </p:nvSpPr>
        <p:spPr>
          <a:xfrm>
            <a:off x="0" y="6373903"/>
            <a:ext cx="2544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en-US" sz="1400" dirty="0"/>
              <a:t> </a:t>
            </a:r>
            <a:r>
              <a:rPr lang="fr-FR" altLang="zh-CN" sz="1400" dirty="0"/>
              <a:t>Chen, Y, et al. 2020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B79E4B5-6557-4286-9513-99207645DF5C}"/>
              </a:ext>
            </a:extLst>
          </p:cNvPr>
          <p:cNvCxnSpPr>
            <a:cxnSpLocks/>
          </p:cNvCxnSpPr>
          <p:nvPr/>
        </p:nvCxnSpPr>
        <p:spPr>
          <a:xfrm>
            <a:off x="0" y="6363060"/>
            <a:ext cx="2032000" cy="0"/>
          </a:xfrm>
          <a:prstGeom prst="line">
            <a:avLst/>
          </a:prstGeom>
          <a:ln w="19050">
            <a:solidFill>
              <a:srgbClr val="134B4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5478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B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41513" y="1809792"/>
            <a:ext cx="7788551" cy="4401205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Define the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Literature Review </a:t>
            </a:r>
            <a:br>
              <a:rPr lang="en-US" altLang="zh-CN" sz="4000" dirty="0"/>
            </a:br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Research Plan</a:t>
            </a:r>
          </a:p>
          <a:p>
            <a:endParaRPr lang="en-US" altLang="zh-CN" sz="40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7" name="Picture 2" descr="H:\论坛总结\英文logo（背景透明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953" y="598920"/>
            <a:ext cx="2998653" cy="880653"/>
          </a:xfrm>
          <a:prstGeom prst="rect">
            <a:avLst/>
          </a:prstGeom>
          <a:noFill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1A3958-BCC6-47D0-B86C-569CA675F270}"/>
              </a:ext>
            </a:extLst>
          </p:cNvPr>
          <p:cNvSpPr txBox="1"/>
          <p:nvPr/>
        </p:nvSpPr>
        <p:spPr>
          <a:xfrm>
            <a:off x="4261406" y="647003"/>
            <a:ext cx="3481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06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9PPBG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1478</Words>
  <Application>Microsoft Office PowerPoint</Application>
  <PresentationFormat>宽屏</PresentationFormat>
  <Paragraphs>227</Paragraphs>
  <Slides>21</Slides>
  <Notes>9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LinBiolinumTB</vt:lpstr>
      <vt:lpstr>Microsoft YaHei UI</vt:lpstr>
      <vt:lpstr>Arial</vt:lpstr>
      <vt:lpstr>Calibri</vt:lpstr>
      <vt:lpstr>Cambria Math</vt:lpstr>
      <vt:lpstr>Garamond</vt:lpstr>
      <vt:lpstr>Gill Sans Ultra Bold Condensed</vt:lpstr>
      <vt:lpstr>Times New Roman</vt:lpstr>
      <vt:lpstr>Wingdings</vt:lpstr>
      <vt:lpstr>环保</vt:lpstr>
      <vt:lpstr>A000120140530A99PPBG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栗子</dc:creator>
  <cp:lastModifiedBy>Admin</cp:lastModifiedBy>
  <cp:revision>681</cp:revision>
  <dcterms:created xsi:type="dcterms:W3CDTF">2018-11-27T02:46:00Z</dcterms:created>
  <dcterms:modified xsi:type="dcterms:W3CDTF">2021-11-14T07:07:03Z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6A881F43935B4B24B9F9FD0D4A486E61</vt:lpwstr>
  </property>
  <property fmtid="{D5CDD505-2E9C-101B-9397-08002B2CF9AE}" pid="3" name="KSOProductBuildVer">
    <vt:lpwstr>2052-11.1.0.10938</vt:lpwstr>
  </property>
</Properties>
</file>